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48" r:id="rId4"/>
    <p:sldId id="343" r:id="rId5"/>
    <p:sldId id="270" r:id="rId6"/>
    <p:sldId id="342" r:id="rId7"/>
    <p:sldId id="344" r:id="rId8"/>
    <p:sldId id="345" r:id="rId9"/>
    <p:sldId id="318" r:id="rId10"/>
    <p:sldId id="319" r:id="rId11"/>
    <p:sldId id="323" r:id="rId12"/>
    <p:sldId id="334" r:id="rId13"/>
    <p:sldId id="335" r:id="rId14"/>
    <p:sldId id="336" r:id="rId15"/>
    <p:sldId id="337" r:id="rId16"/>
    <p:sldId id="341" r:id="rId17"/>
    <p:sldId id="338" r:id="rId18"/>
    <p:sldId id="339" r:id="rId19"/>
    <p:sldId id="347" r:id="rId20"/>
    <p:sldId id="346" r:id="rId21"/>
    <p:sldId id="299" r:id="rId22"/>
  </p:sldIdLst>
  <p:sldSz cx="8821738" cy="6121400"/>
  <p:notesSz cx="6858000" cy="9144000"/>
  <p:defaultTextStyle>
    <a:defPPr>
      <a:defRPr lang="nb-NO"/>
    </a:defPPr>
    <a:lvl1pPr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1pPr>
    <a:lvl2pPr marL="425450" indent="31750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2pPr>
    <a:lvl3pPr marL="852488" indent="61913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3pPr>
    <a:lvl4pPr marL="1279525" indent="92075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4pPr>
    <a:lvl5pPr marL="1706563" indent="122238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791"/>
    <a:srgbClr val="002439"/>
    <a:srgbClr val="B1B3B5"/>
    <a:srgbClr val="130C0E"/>
    <a:srgbClr val="BBBDBF"/>
    <a:srgbClr val="71A08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92" y="-246"/>
      </p:cViewPr>
      <p:guideLst>
        <p:guide orient="horz" pos="1928"/>
        <p:guide pos="27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'Ark1'!$B$4:$B$8</c:f>
              <c:strCache>
                <c:ptCount val="5"/>
                <c:pt idx="0">
                  <c:v>Ekstern last</c:v>
                </c:pt>
                <c:pt idx="1">
                  <c:v>Designfeil</c:v>
                </c:pt>
                <c:pt idx="2">
                  <c:v>Prosessforstyrrelse</c:v>
                </c:pt>
                <c:pt idx="3">
                  <c:v>Menneskelig inngripen</c:v>
                </c:pt>
                <c:pt idx="4">
                  <c:v>Teknisk degradering</c:v>
                </c:pt>
              </c:strCache>
            </c:strRef>
          </c:cat>
          <c:val>
            <c:numRef>
              <c:f>'Ark1'!$C$4:$C$8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36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909590362456357E-2"/>
          <c:y val="1.4312560526718183E-2"/>
          <c:w val="0.93445925118215079"/>
          <c:h val="0.8422611858546058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'Ark1'!$B$20:$B$27</c:f>
              <c:strCache>
                <c:ptCount val="8"/>
                <c:pt idx="0">
                  <c:v>Feil utført blinding/isolering</c:v>
                </c:pt>
                <c:pt idx="1">
                  <c:v>Feilmonterte flenser/bolter ved vedlikehold</c:v>
                </c:pt>
                <c:pt idx="2">
                  <c:v>Ventil(er) i feil posisjon etter vedlikehold</c:v>
                </c:pt>
                <c:pt idx="3">
                  <c:v>Feil valg eller montering av pakning</c:v>
                </c:pt>
                <c:pt idx="4">
                  <c:v>Feiloperering av ventil(er)</c:v>
                </c:pt>
                <c:pt idx="5">
                  <c:v>Feil bruk av midlertidige slanger/linjer</c:v>
                </c:pt>
                <c:pt idx="6">
                  <c:v>Fjerning av isoleringer under vedlikehold</c:v>
                </c:pt>
                <c:pt idx="7">
                  <c:v>Arbeid på utstyr som en ikke visste var trykksatt</c:v>
                </c:pt>
              </c:strCache>
            </c:strRef>
          </c:cat>
          <c:val>
            <c:numRef>
              <c:f>'Ark1'!$C$20:$C$27</c:f>
              <c:numCache>
                <c:formatCode>General</c:formatCode>
                <c:ptCount val="8"/>
                <c:pt idx="0">
                  <c:v>6</c:v>
                </c:pt>
                <c:pt idx="1">
                  <c:v>11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8240"/>
        <c:axId val="22700032"/>
      </c:barChart>
      <c:catAx>
        <c:axId val="2269824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nb-NO"/>
          </a:p>
        </c:txPr>
        <c:crossAx val="22700032"/>
        <c:crosses val="autoZero"/>
        <c:auto val="1"/>
        <c:lblAlgn val="ctr"/>
        <c:lblOffset val="100"/>
        <c:noMultiLvlLbl val="0"/>
      </c:catAx>
      <c:valAx>
        <c:axId val="2270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98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'Ark1'!$B$67:$B$70</c:f>
              <c:strCache>
                <c:ptCount val="4"/>
                <c:pt idx="0">
                  <c:v>Feil utført tilbakestilling. Deretter ikke oppdaget i verifikasjon</c:v>
                </c:pt>
                <c:pt idx="1">
                  <c:v>Feil utført arbeid på HC-førende utstyr</c:v>
                </c:pt>
                <c:pt idx="2">
                  <c:v>Feil ved setting av isoleringer/barrierer. Deretter ikke oppdaget i verifikasjon</c:v>
                </c:pt>
                <c:pt idx="3">
                  <c:v>Feil utformet isoleringsplan. Deretter ikke oppdaget i verifikasjon</c:v>
                </c:pt>
              </c:strCache>
            </c:strRef>
          </c:cat>
          <c:val>
            <c:numRef>
              <c:f>'Ark1'!$C$67:$C$70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60832"/>
        <c:axId val="22362368"/>
      </c:barChart>
      <c:catAx>
        <c:axId val="22360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22362368"/>
        <c:crosses val="autoZero"/>
        <c:auto val="1"/>
        <c:lblAlgn val="ctr"/>
        <c:lblOffset val="100"/>
        <c:noMultiLvlLbl val="0"/>
      </c:catAx>
      <c:valAx>
        <c:axId val="22362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360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8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4508A10-8F76-484A-87DA-FBA02276868F}" type="datetimeFigureOut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685800"/>
            <a:ext cx="494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8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3728B8-1BED-4AD0-91DD-F2B5E8312C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013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25450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852488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279525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706563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134667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61600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8534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5467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9pPr>
          </a:lstStyle>
          <a:p>
            <a:pPr eaLnBrk="1" hangingPunct="1"/>
            <a:fld id="{6969E247-A487-4A6E-BF19-2DE72B3477DC}" type="slidenum">
              <a:rPr lang="nb-NO" sz="1200" smtClean="0">
                <a:latin typeface="Calibri" pitchFamily="34" charset="0"/>
              </a:rPr>
              <a:pPr eaLnBrk="1" hangingPunct="1"/>
              <a:t>4</a:t>
            </a:fld>
            <a:endParaRPr lang="nb-NO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a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4438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124075"/>
            <a:ext cx="37353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1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4108288" cy="58440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4107479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5200" y="1125810"/>
            <a:ext cx="4116538" cy="782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6400" y="2286000"/>
            <a:ext cx="4158000" cy="2286000"/>
          </a:xfrm>
        </p:spPr>
        <p:txBody>
          <a:bodyPr tIns="576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704466" y="2286000"/>
            <a:ext cx="4117271" cy="2286000"/>
          </a:xfrm>
        </p:spPr>
        <p:txBody>
          <a:bodyPr tIns="576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6AB0-E9D2-484C-B9FB-6FF609BD9D97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5D7F-DB40-496D-95FD-3620F74C38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34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2857" y="1188000"/>
            <a:ext cx="8359200" cy="4208400"/>
          </a:xfrm>
        </p:spPr>
        <p:txBody>
          <a:bodyPr tIns="576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9D00-603E-4AD3-8A11-2634DF9AD130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A5E5-041B-46BD-BE2E-9FC8F5D7DA5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65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738" y="532925"/>
            <a:ext cx="8820000" cy="5598000"/>
          </a:xfrm>
        </p:spPr>
        <p:txBody>
          <a:bodyPr tIns="2232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38EF91-F3AE-4967-8BCB-C7B40EE44B40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664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2136822"/>
            <a:ext cx="3852000" cy="3703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30502" y="2136822"/>
            <a:ext cx="3852000" cy="3703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F6B4-6837-44AC-BD2E-D28CCC06B577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219-2E5C-4F02-BBE1-9E4C3BE2FD0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26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5887-EB3C-4B83-8070-52459C8AC2AD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A8ED-EE9F-46B6-87FB-6DF2D362B9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8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5087-EB29-4899-A5AD-8CE78974A662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60A8-CE9B-4BE6-BB03-976B667406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54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tIns="2017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111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130C0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489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4349175" cy="1312133"/>
          </a:xfrm>
        </p:spPr>
        <p:txBody>
          <a:bodyPr anchor="b"/>
          <a:lstStyle>
            <a:lvl1pPr>
              <a:defRPr>
                <a:solidFill>
                  <a:srgbClr val="130C0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4349362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93738" y="2260800"/>
            <a:ext cx="3528000" cy="2934000"/>
          </a:xfrm>
        </p:spPr>
        <p:txBody>
          <a:bodyPr tIns="900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345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0024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2400" y="4320000"/>
            <a:ext cx="2563200" cy="1324800"/>
          </a:xfrm>
        </p:spPr>
        <p:txBody>
          <a:bodyPr tIns="18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9775" y="4320000"/>
            <a:ext cx="2563200" cy="1324800"/>
          </a:xfrm>
        </p:spPr>
        <p:txBody>
          <a:bodyPr tIns="18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58538" y="4320000"/>
            <a:ext cx="2563200" cy="1324800"/>
          </a:xfrm>
        </p:spPr>
        <p:txBody>
          <a:bodyPr tIns="18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1357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00898"/>
            <a:ext cx="8820000" cy="4323600"/>
          </a:xfrm>
          <a:solidFill>
            <a:srgbClr val="B1B3B5"/>
          </a:solidFill>
        </p:spPr>
        <p:txBody>
          <a:bodyPr tIns="234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0024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0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sl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4438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2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09791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836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9313-F6A2-4D83-8BB1-C17635D9F756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6699-1734-4D06-A369-88B8150D0E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90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2136822"/>
            <a:ext cx="3604429" cy="3703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21738" y="2286000"/>
            <a:ext cx="4500000" cy="3103200"/>
          </a:xfrm>
        </p:spPr>
        <p:txBody>
          <a:bodyPr tIns="972000" rtlCol="0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F185-13B9-46AD-8440-D9E95B7B53FF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0F58-1634-4E0A-8F82-759E0C5F6EE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0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4438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9"/>
          <p:cNvSpPr/>
          <p:nvPr userDrawn="1"/>
        </p:nvSpPr>
        <p:spPr>
          <a:xfrm>
            <a:off x="8172450" y="5580063"/>
            <a:ext cx="358775" cy="360362"/>
          </a:xfrm>
          <a:prstGeom prst="ellipse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3867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2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D7AD56-B16B-4B70-B28C-7CC5A2B6B88B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BD7485-D011-47CC-92F9-34990FBFDA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06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2015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 userDrawn="1"/>
        </p:nvSpPr>
        <p:spPr>
          <a:xfrm>
            <a:off x="8172450" y="5580063"/>
            <a:ext cx="358775" cy="360362"/>
          </a:xfrm>
          <a:prstGeom prst="ellipse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3867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6088" y="1044575"/>
            <a:ext cx="7940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2136775"/>
            <a:ext cx="7939087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363" y="179388"/>
            <a:ext cx="78422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709791"/>
                </a:solidFill>
              </a:defRPr>
            </a:lvl1pPr>
          </a:lstStyle>
          <a:p>
            <a:pPr>
              <a:defRPr/>
            </a:pPr>
            <a:fld id="{F09B3135-381B-4946-9DB3-48FF8D4EC277}" type="datetime1">
              <a:rPr lang="nb-NO"/>
              <a:pPr>
                <a:defRPr/>
              </a:pPr>
              <a:t>26.06.2013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188" y="179388"/>
            <a:ext cx="5478462" cy="2159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853867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rgbClr val="70979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5580063"/>
            <a:ext cx="35877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1A61F2-1A8B-4C69-B00B-4AB1D3A2D16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9875" y="684213"/>
            <a:ext cx="1428750" cy="0"/>
          </a:xfrm>
          <a:prstGeom prst="line">
            <a:avLst/>
          </a:prstGeom>
          <a:ln w="14400">
            <a:solidFill>
              <a:srgbClr val="130C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1" descr="logo_ny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02" r:id="rId7"/>
    <p:sldLayoutId id="2147483703" r:id="rId8"/>
    <p:sldLayoutId id="2147483715" r:id="rId9"/>
    <p:sldLayoutId id="2147483704" r:id="rId10"/>
    <p:sldLayoutId id="2147483705" r:id="rId11"/>
    <p:sldLayoutId id="2147483716" r:id="rId12"/>
    <p:sldLayoutId id="2147483706" r:id="rId13"/>
    <p:sldLayoutId id="2147483707" r:id="rId14"/>
    <p:sldLayoutId id="2147483708" r:id="rId15"/>
    <p:sldLayoutId id="2147483717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439"/>
          </a:solidFill>
          <a:latin typeface="+mj-lt"/>
          <a:ea typeface="MS PGothic" pitchFamily="34" charset="-128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9pPr>
    </p:titleStyle>
    <p:bodyStyle>
      <a:lvl1pPr marL="319088" indent="-319088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rgbClr val="130C0E"/>
          </a:solidFill>
          <a:latin typeface="+mj-lt"/>
          <a:ea typeface="MS PGothic" pitchFamily="34" charset="-128"/>
          <a:cs typeface="+mn-cs"/>
        </a:defRPr>
      </a:lvl1pPr>
      <a:lvl2pPr marL="1076325" indent="-304800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2pPr>
      <a:lvl3pPr marL="1466850" indent="-209550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3pPr>
      <a:lvl4pPr marL="1619250" indent="-180975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4pPr>
      <a:lvl5pPr marL="1790700" indent="-171450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5pPr>
      <a:lvl6pPr marL="2348133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5067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2000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934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933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8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80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7733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46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160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8534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54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skoljeoggass.no/no/Publikasjoner/Handboker/Beste-praksis-for-isolering-ved-arbeid-pa-hydrokarbonforende-utstyr/" TargetMode="External"/><Relationship Id="rId2" Type="http://schemas.openxmlformats.org/officeDocument/2006/relationships/hyperlink" Target="http://www.norskoljeoggass.no/hydrokarbonlekkasj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75219-2E5C-4F02-BBE1-9E4C3BE2FD03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22436" y="828452"/>
            <a:ext cx="18248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 lekkasje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13 lekkasjer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12 lekkasjer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6 lekkasjer</a:t>
            </a:r>
          </a:p>
          <a:p>
            <a:endParaRPr lang="nb-NO" dirty="0"/>
          </a:p>
          <a:p>
            <a:r>
              <a:rPr lang="nb-NO" dirty="0" smtClean="0"/>
              <a:t>_______________</a:t>
            </a:r>
          </a:p>
          <a:p>
            <a:r>
              <a:rPr lang="nb-NO" dirty="0" smtClean="0"/>
              <a:t>=32 av 56 lekkasjer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50429" y="36364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Lekkasjer</a:t>
            </a:r>
          </a:p>
          <a:p>
            <a:r>
              <a:rPr lang="nb-NO" dirty="0" smtClean="0"/>
              <a:t>2008 - 2011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341437" y="1764556"/>
            <a:ext cx="24803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 smtClean="0"/>
              <a:t>To viktige prinsipper er tatt inn i rapporten:</a:t>
            </a:r>
          </a:p>
          <a:p>
            <a:endParaRPr lang="nb-NO" sz="2000" b="1" dirty="0" smtClean="0"/>
          </a:p>
          <a:p>
            <a:r>
              <a:rPr lang="nb-NO" sz="2000" b="1" dirty="0" smtClean="0"/>
              <a:t>Isoleringsplan:</a:t>
            </a:r>
            <a:r>
              <a:rPr lang="nb-NO" sz="2000" dirty="0" smtClean="0"/>
              <a:t> </a:t>
            </a:r>
            <a:r>
              <a:rPr lang="nb-NO" sz="2000" dirty="0"/>
              <a:t>(=sjekkliste)</a:t>
            </a:r>
          </a:p>
          <a:p>
            <a:endParaRPr lang="nb-NO" sz="2000" dirty="0" smtClean="0"/>
          </a:p>
          <a:p>
            <a:r>
              <a:rPr lang="nb-NO" sz="2000" b="1" dirty="0" smtClean="0"/>
              <a:t>Verifikasjon:</a:t>
            </a:r>
          </a:p>
          <a:p>
            <a:r>
              <a:rPr lang="nb-NO" sz="2000" b="1" dirty="0" smtClean="0">
                <a:solidFill>
                  <a:srgbClr val="0070C0"/>
                </a:solidFill>
              </a:rPr>
              <a:t>Blå: </a:t>
            </a:r>
            <a:r>
              <a:rPr lang="nb-NO" sz="2000" dirty="0" smtClean="0"/>
              <a:t>Utføre</a:t>
            </a:r>
          </a:p>
          <a:p>
            <a:r>
              <a:rPr lang="nb-NO" sz="2000" b="1" dirty="0" smtClean="0">
                <a:solidFill>
                  <a:srgbClr val="FF0000"/>
                </a:solidFill>
              </a:rPr>
              <a:t>Rød: </a:t>
            </a:r>
            <a:r>
              <a:rPr lang="nb-NO" sz="2000" dirty="0" smtClean="0"/>
              <a:t>Verifisere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97" y="1"/>
            <a:ext cx="405148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Inndeling av rapporten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399" y="2628652"/>
            <a:ext cx="7348845" cy="3211782"/>
          </a:xfrm>
        </p:spPr>
        <p:txBody>
          <a:bodyPr/>
          <a:lstStyle/>
          <a:p>
            <a:r>
              <a:rPr lang="nb-NO" sz="2800" dirty="0" smtClean="0"/>
              <a:t>Del 1: Hovedpoengene oppsummert </a:t>
            </a:r>
            <a:r>
              <a:rPr lang="nb-NO" sz="2000" dirty="0" smtClean="0"/>
              <a:t>(≈ 16 sider)</a:t>
            </a:r>
          </a:p>
          <a:p>
            <a:r>
              <a:rPr lang="nb-NO" sz="2800" dirty="0"/>
              <a:t>Del 2: Argumentasjon/ </a:t>
            </a:r>
            <a:r>
              <a:rPr lang="nb-NO" sz="2800" dirty="0" smtClean="0"/>
              <a:t>bakgrunn </a:t>
            </a:r>
            <a:r>
              <a:rPr lang="nb-NO" sz="2000" dirty="0" smtClean="0"/>
              <a:t>(</a:t>
            </a:r>
            <a:r>
              <a:rPr lang="nb-NO" sz="2000" dirty="0"/>
              <a:t>≈ 25 sider)</a:t>
            </a:r>
            <a:endParaRPr lang="nb-NO" sz="20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4875219-2E5C-4F02-BBE1-9E4C3BE2FD03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6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57" y="2673563"/>
            <a:ext cx="3627181" cy="335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429" y="252388"/>
            <a:ext cx="6264696" cy="1012602"/>
          </a:xfrm>
        </p:spPr>
        <p:txBody>
          <a:bodyPr/>
          <a:lstStyle/>
          <a:p>
            <a:r>
              <a:rPr lang="nb-NO" sz="3000" dirty="0" smtClean="0"/>
              <a:t>Hvorfor er det nødvendig med isoleringsplan og verifikasjon?</a:t>
            </a:r>
            <a:endParaRPr lang="nb-NO" sz="3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088" y="2124596"/>
            <a:ext cx="5476949" cy="3715817"/>
          </a:xfrm>
        </p:spPr>
        <p:txBody>
          <a:bodyPr/>
          <a:lstStyle/>
          <a:p>
            <a:r>
              <a:rPr lang="nb-NO" sz="2800" dirty="0" smtClean="0"/>
              <a:t>Hvem vet hvordan man lager kaffe?</a:t>
            </a:r>
          </a:p>
        </p:txBody>
      </p:sp>
    </p:spTree>
    <p:extLst>
      <p:ext uri="{BB962C8B-B14F-4D97-AF65-F5344CB8AC3E}">
        <p14:creationId xmlns:p14="http://schemas.microsoft.com/office/powerpoint/2010/main" val="6837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Kjennetegn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Enkelt system</a:t>
            </a:r>
          </a:p>
          <a:p>
            <a:r>
              <a:rPr lang="nb-NO" dirty="0" smtClean="0"/>
              <a:t>Enkel arbeidsoppgave</a:t>
            </a:r>
          </a:p>
          <a:p>
            <a:r>
              <a:rPr lang="nb-NO" dirty="0" smtClean="0"/>
              <a:t>God kompetanse</a:t>
            </a:r>
          </a:p>
          <a:p>
            <a:r>
              <a:rPr lang="nb-NO" dirty="0" smtClean="0"/>
              <a:t>Lang erfaring</a:t>
            </a:r>
          </a:p>
          <a:p>
            <a:r>
              <a:rPr lang="nb-NO" dirty="0" smtClean="0"/>
              <a:t>Nøyaktig og pålitelig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Alt ligger til rette!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27" y="4373520"/>
            <a:ext cx="1837862" cy="170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0430" y="1764556"/>
            <a:ext cx="6480719" cy="4181906"/>
          </a:xfrm>
        </p:spPr>
        <p:txBody>
          <a:bodyPr>
            <a:noAutofit/>
          </a:bodyPr>
          <a:lstStyle/>
          <a:p>
            <a:r>
              <a:rPr lang="nb-NO" sz="2800" dirty="0" smtClean="0"/>
              <a:t>Likevel har mange gjort feil</a:t>
            </a:r>
          </a:p>
          <a:p>
            <a:pPr lvl="1"/>
            <a:r>
              <a:rPr lang="nb-NO" sz="2000" dirty="0" smtClean="0"/>
              <a:t>Ikke skrudd på strømbryteren </a:t>
            </a:r>
            <a:r>
              <a:rPr lang="nb-NO" sz="2000" dirty="0" smtClean="0">
                <a:sym typeface="Wingdings" pitchFamily="2" charset="2"/>
              </a:rPr>
              <a:t> Forsinkelse</a:t>
            </a:r>
          </a:p>
          <a:p>
            <a:pPr lvl="1"/>
            <a:r>
              <a:rPr lang="nb-NO" sz="2000" dirty="0" smtClean="0">
                <a:sym typeface="Wingdings" pitchFamily="2" charset="2"/>
              </a:rPr>
              <a:t>Glemt å ha i vann  Forsinkelse</a:t>
            </a:r>
            <a:endParaRPr lang="nb-NO" sz="2000" dirty="0" smtClean="0"/>
          </a:p>
          <a:p>
            <a:pPr lvl="1"/>
            <a:r>
              <a:rPr lang="nb-NO" sz="2000" dirty="0" smtClean="0"/>
              <a:t>Ikke åpnet ventilen i trakten </a:t>
            </a:r>
            <a:r>
              <a:rPr lang="nb-NO" sz="2000" dirty="0" smtClean="0">
                <a:sym typeface="Wingdings" pitchFamily="2" charset="2"/>
              </a:rPr>
              <a:t> Overfylling</a:t>
            </a:r>
          </a:p>
          <a:p>
            <a:pPr lvl="1"/>
            <a:r>
              <a:rPr lang="nb-NO" sz="2000" dirty="0" smtClean="0">
                <a:sym typeface="Wingdings" pitchFamily="2" charset="2"/>
              </a:rPr>
              <a:t>Glemt å sette kannen på plass  Søl av kaffe</a:t>
            </a:r>
          </a:p>
          <a:p>
            <a:r>
              <a:rPr lang="nb-NO" sz="2800" dirty="0" smtClean="0">
                <a:sym typeface="Wingdings" pitchFamily="2" charset="2"/>
              </a:rPr>
              <a:t>Hvorfor?</a:t>
            </a:r>
          </a:p>
          <a:p>
            <a:r>
              <a:rPr lang="nb-NO" sz="2800" dirty="0" smtClean="0"/>
              <a:t>Hva hvis systemet er </a:t>
            </a:r>
            <a:r>
              <a:rPr lang="nb-NO" sz="2800" b="1" dirty="0" smtClean="0"/>
              <a:t>mye</a:t>
            </a:r>
            <a:r>
              <a:rPr lang="nb-NO" sz="2800" dirty="0" smtClean="0"/>
              <a:t> mer komplekst og en feil kan ramme alle på plattformen?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2" y="1113877"/>
            <a:ext cx="1837862" cy="170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e 4"/>
          <p:cNvGrpSpPr/>
          <p:nvPr/>
        </p:nvGrpSpPr>
        <p:grpSpPr>
          <a:xfrm>
            <a:off x="6420797" y="825845"/>
            <a:ext cx="1695004" cy="2160240"/>
            <a:chOff x="6139061" y="1908572"/>
            <a:chExt cx="1695004" cy="2160240"/>
          </a:xfrm>
        </p:grpSpPr>
        <p:cxnSp>
          <p:nvCxnSpPr>
            <p:cNvPr id="6" name="Rett pil 5"/>
            <p:cNvCxnSpPr/>
            <p:nvPr/>
          </p:nvCxnSpPr>
          <p:spPr>
            <a:xfrm>
              <a:off x="6139061" y="3348732"/>
              <a:ext cx="792088" cy="720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pil 6"/>
            <p:cNvCxnSpPr/>
            <p:nvPr/>
          </p:nvCxnSpPr>
          <p:spPr>
            <a:xfrm>
              <a:off x="6157892" y="2556644"/>
              <a:ext cx="792088" cy="720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pil 7"/>
            <p:cNvCxnSpPr/>
            <p:nvPr/>
          </p:nvCxnSpPr>
          <p:spPr>
            <a:xfrm flipV="1">
              <a:off x="7501580" y="3420740"/>
              <a:ext cx="221657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pil 8"/>
            <p:cNvCxnSpPr/>
            <p:nvPr/>
          </p:nvCxnSpPr>
          <p:spPr>
            <a:xfrm>
              <a:off x="7723237" y="1908572"/>
              <a:ext cx="110828" cy="7200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pipingdesigners.info/wp-content/uploads/2012/01/ril-10-e1325791841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49" y="4739102"/>
            <a:ext cx="1890589" cy="14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37" y="828452"/>
            <a:ext cx="7940675" cy="652463"/>
          </a:xfrm>
        </p:spPr>
        <p:txBody>
          <a:bodyPr/>
          <a:lstStyle/>
          <a:p>
            <a:r>
              <a:rPr lang="nb-NO" dirty="0" smtClean="0"/>
              <a:t>Erkjennelse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27" y="1285334"/>
            <a:ext cx="7930686" cy="4257934"/>
          </a:xfrm>
        </p:spPr>
        <p:txBody>
          <a:bodyPr>
            <a:normAutofit/>
          </a:bodyPr>
          <a:lstStyle/>
          <a:p>
            <a:r>
              <a:rPr lang="nb-NO" sz="2800" dirty="0" smtClean="0"/>
              <a:t>Vi er ”skrudd sammen” slik at vi kan gjøre feil. Ikke forvent at du selv eller kollegaen din aldri gjør feil!</a:t>
            </a:r>
          </a:p>
          <a:p>
            <a:endParaRPr lang="nb-NO" sz="2800" dirty="0" smtClean="0"/>
          </a:p>
          <a:p>
            <a:r>
              <a:rPr lang="nb-NO" sz="2800" dirty="0" smtClean="0"/>
              <a:t>To viktige måter å unngå feil:</a:t>
            </a:r>
          </a:p>
          <a:p>
            <a:pPr lvl="1"/>
            <a:r>
              <a:rPr lang="nb-NO" sz="2400" b="1" dirty="0" smtClean="0"/>
              <a:t>Isoleringsplan: </a:t>
            </a:r>
            <a:r>
              <a:rPr lang="nb-NO" sz="2400" dirty="0" smtClean="0"/>
              <a:t>(Sjekkliste)</a:t>
            </a:r>
            <a:endParaRPr lang="nb-NO" sz="2400" dirty="0"/>
          </a:p>
          <a:p>
            <a:pPr lvl="1"/>
            <a:r>
              <a:rPr lang="nb-NO" sz="2400" b="1" dirty="0" smtClean="0"/>
              <a:t>Verifikasjon: </a:t>
            </a:r>
            <a:r>
              <a:rPr lang="nb-NO" sz="2400" dirty="0" smtClean="0"/>
              <a:t>Dobbeltkontroll</a:t>
            </a:r>
          </a:p>
        </p:txBody>
      </p:sp>
    </p:spTree>
    <p:extLst>
      <p:ext uri="{BB962C8B-B14F-4D97-AF65-F5344CB8AC3E}">
        <p14:creationId xmlns:p14="http://schemas.microsoft.com/office/powerpoint/2010/main" val="26887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dirty="0" smtClean="0"/>
              <a:t>soleringsplan (=sjekkliste)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46088" y="2136775"/>
            <a:ext cx="8069237" cy="3703638"/>
          </a:xfrm>
        </p:spPr>
        <p:txBody>
          <a:bodyPr/>
          <a:lstStyle/>
          <a:p>
            <a:r>
              <a:rPr lang="nb-NO" sz="2800" dirty="0" smtClean="0"/>
              <a:t>Isoleringsplanen må brukes som et hjelpemiddel (ikke en formalitet/ «papirarbeid»)</a:t>
            </a:r>
          </a:p>
          <a:p>
            <a:r>
              <a:rPr lang="nb-NO" sz="2800" dirty="0" smtClean="0"/>
              <a:t>Må krysse av for hvert punkt når det er utført</a:t>
            </a:r>
          </a:p>
          <a:p>
            <a:endParaRPr lang="nb-NO" sz="2800" dirty="0"/>
          </a:p>
          <a:p>
            <a:endParaRPr lang="nb-NO" sz="2800" dirty="0" smtClean="0"/>
          </a:p>
          <a:p>
            <a:r>
              <a:rPr lang="nb-NO" sz="2800" dirty="0" smtClean="0"/>
              <a:t>Eksempel: Alle piloter kan utenat hva som skal gjøres før </a:t>
            </a:r>
            <a:r>
              <a:rPr lang="nb-NO" sz="2800" dirty="0" err="1" smtClean="0"/>
              <a:t>take</a:t>
            </a:r>
            <a:r>
              <a:rPr lang="nb-NO" sz="2800" dirty="0" smtClean="0"/>
              <a:t>-off. Likevel bruker de alltid sjekkliste. Hvorfor?</a:t>
            </a:r>
            <a:endParaRPr lang="nb-NO" sz="28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1F760A8-CE9B-4BE6-BB03-976B667406B0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8" name="Picture 2" descr="C:\Users\wroed\AppData\Local\Microsoft\Windows\Temporary Internet Files\Content.IE5\G3R86V73\MP9004009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48" y="5418"/>
            <a:ext cx="2855845" cy="1903153"/>
          </a:xfrm>
          <a:prstGeom prst="rect">
            <a:avLst/>
          </a:prstGeom>
          <a:solidFill>
            <a:schemeClr val="accent1">
              <a:alpha val="0"/>
            </a:schemeClr>
          </a:solidFill>
          <a:extLst/>
        </p:spPr>
      </p:pic>
      <p:pic>
        <p:nvPicPr>
          <p:cNvPr id="3074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" y="4644876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</a:t>
            </a:r>
            <a:r>
              <a:rPr lang="nb-NO" dirty="0" smtClean="0"/>
              <a:t>erifikasjon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9" y="1836564"/>
            <a:ext cx="8136904" cy="3703638"/>
          </a:xfrm>
        </p:spPr>
        <p:txBody>
          <a:bodyPr>
            <a:normAutofit/>
          </a:bodyPr>
          <a:lstStyle/>
          <a:p>
            <a:r>
              <a:rPr lang="nb-NO" sz="2800" dirty="0" smtClean="0"/>
              <a:t>Viktig å være bevisst på rollen som </a:t>
            </a:r>
            <a:r>
              <a:rPr lang="nb-NO" sz="2800" dirty="0" err="1" smtClean="0"/>
              <a:t>verifikatør</a:t>
            </a:r>
            <a:r>
              <a:rPr lang="nb-NO" sz="2800" dirty="0" smtClean="0"/>
              <a:t>: Først utføre. Deretter verifisere</a:t>
            </a:r>
          </a:p>
          <a:p>
            <a:pPr lvl="1"/>
            <a:endParaRPr lang="nb-NO" dirty="0"/>
          </a:p>
          <a:p>
            <a:endParaRPr lang="nb-NO" sz="2800" dirty="0" smtClean="0"/>
          </a:p>
          <a:p>
            <a:r>
              <a:rPr lang="nb-NO" sz="2800" dirty="0" smtClean="0"/>
              <a:t>Hvorfor er det to piloter på alle rutefly? Ville du følt deg trygg om det kun var én pilot?</a:t>
            </a:r>
            <a:endParaRPr lang="nb-NO" sz="2800" dirty="0"/>
          </a:p>
        </p:txBody>
      </p:sp>
      <p:pic>
        <p:nvPicPr>
          <p:cNvPr id="5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2" y="4140820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stor er effekten av verifikasjon?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Ole og Kari gjør feil i én av hundre tilfeller. Hvor mye sikrere blir systemet hvis Kari dobbeltsjekker det Ole har gjort?</a:t>
            </a:r>
            <a:endParaRPr lang="nb-NO" sz="2800" dirty="0"/>
          </a:p>
        </p:txBody>
      </p:sp>
      <p:sp>
        <p:nvSpPr>
          <p:cNvPr id="4" name="Horizontal Scroll 3"/>
          <p:cNvSpPr/>
          <p:nvPr/>
        </p:nvSpPr>
        <p:spPr>
          <a:xfrm>
            <a:off x="1471108" y="3852788"/>
            <a:ext cx="5384302" cy="20967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87" tIns="42693" rIns="85387" bIns="42693" rtlCol="0" anchor="ctr"/>
          <a:lstStyle/>
          <a:p>
            <a:pPr algn="ctr"/>
            <a:r>
              <a:rPr lang="nb-NO" sz="2200" dirty="0"/>
              <a:t>Feilsannsynligheten blir redusert </a:t>
            </a:r>
          </a:p>
          <a:p>
            <a:pPr algn="ctr"/>
            <a:r>
              <a:rPr lang="nb-NO" sz="2200" dirty="0"/>
              <a:t>fra 1:100 til 1:10.000</a:t>
            </a:r>
          </a:p>
        </p:txBody>
      </p:sp>
      <p:pic>
        <p:nvPicPr>
          <p:cNvPr id="5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2" y="2340620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du bidra med?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I dag er gjennomsnittet 1 lekkasje </a:t>
            </a:r>
            <a:r>
              <a:rPr lang="nb-NO" sz="2800" dirty="0" smtClean="0"/>
              <a:t>over 0,1 kg/s hvert </a:t>
            </a:r>
            <a:r>
              <a:rPr lang="nb-NO" sz="2800" dirty="0" smtClean="0"/>
              <a:t>10. år per innretning</a:t>
            </a:r>
          </a:p>
          <a:p>
            <a:r>
              <a:rPr lang="nb-NO" sz="2800" dirty="0"/>
              <a:t>F</a:t>
            </a:r>
            <a:r>
              <a:rPr lang="nb-NO" sz="2800" dirty="0" smtClean="0"/>
              <a:t>or å hindre en storulykke må vi bli enda bedre</a:t>
            </a:r>
          </a:p>
          <a:p>
            <a:endParaRPr lang="nb-NO" sz="2800" dirty="0" smtClean="0"/>
          </a:p>
          <a:p>
            <a:endParaRPr lang="nb-NO" sz="2800" dirty="0"/>
          </a:p>
          <a:p>
            <a:r>
              <a:rPr lang="nb-NO" sz="2800" dirty="0" smtClean="0"/>
              <a:t>Hva kan </a:t>
            </a:r>
            <a:r>
              <a:rPr lang="nb-NO" sz="2800" b="1" dirty="0" smtClean="0"/>
              <a:t>du</a:t>
            </a:r>
            <a:r>
              <a:rPr lang="nb-NO" sz="2800" dirty="0" smtClean="0"/>
              <a:t> bidra med?</a:t>
            </a:r>
          </a:p>
        </p:txBody>
      </p:sp>
      <p:pic>
        <p:nvPicPr>
          <p:cNvPr id="4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5" y="4701956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22437" y="1917700"/>
            <a:ext cx="7632848" cy="131286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“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praksis</a:t>
            </a:r>
            <a:r>
              <a:rPr lang="en-US" dirty="0" smtClean="0"/>
              <a:t> for </a:t>
            </a:r>
            <a:r>
              <a:rPr lang="en-US" dirty="0" err="1" smtClean="0"/>
              <a:t>isolering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arbeid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hydrokarbonførende</a:t>
            </a:r>
            <a:r>
              <a:rPr lang="en-US" dirty="0" smtClean="0"/>
              <a:t> </a:t>
            </a:r>
            <a:r>
              <a:rPr lang="en-US" dirty="0" err="1" smtClean="0"/>
              <a:t>utstyr</a:t>
            </a:r>
            <a:r>
              <a:rPr lang="en-US" dirty="0" smtClean="0"/>
              <a:t>”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810469" y="3492748"/>
            <a:ext cx="6912768" cy="9822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 err="1" smtClean="0">
                <a:solidFill>
                  <a:schemeClr val="tx1"/>
                </a:solidFill>
              </a:rPr>
              <a:t>ntroduksjon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til</a:t>
            </a:r>
            <a:r>
              <a:rPr lang="en-US" sz="1800" dirty="0" smtClean="0">
                <a:solidFill>
                  <a:schemeClr val="tx1"/>
                </a:solidFill>
              </a:rPr>
              <a:t> rapport </a:t>
            </a:r>
            <a:r>
              <a:rPr lang="en-US" sz="1800" dirty="0" err="1" smtClean="0">
                <a:solidFill>
                  <a:schemeClr val="tx1"/>
                </a:solidFill>
              </a:rPr>
              <a:t>utgitt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av</a:t>
            </a:r>
            <a:r>
              <a:rPr lang="en-US" sz="1800" dirty="0" smtClean="0">
                <a:solidFill>
                  <a:schemeClr val="tx1"/>
                </a:solidFill>
              </a:rPr>
              <a:t> Norsk olje og gass </a:t>
            </a:r>
            <a:r>
              <a:rPr lang="en-US" sz="1800" dirty="0" err="1" smtClean="0">
                <a:solidFill>
                  <a:schemeClr val="tx1"/>
                </a:solidFill>
              </a:rPr>
              <a:t>juni</a:t>
            </a:r>
            <a:r>
              <a:rPr lang="en-US" sz="1800" dirty="0" smtClean="0">
                <a:solidFill>
                  <a:schemeClr val="tx1"/>
                </a:solidFill>
              </a:rPr>
              <a:t> 2013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146" r="1770" b="1125"/>
          <a:stretch/>
        </p:blipFill>
        <p:spPr bwMode="auto">
          <a:xfrm>
            <a:off x="7147173" y="3963995"/>
            <a:ext cx="1434900" cy="203875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Veien videre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088" y="1836564"/>
            <a:ext cx="7939087" cy="4003849"/>
          </a:xfrm>
        </p:spPr>
        <p:txBody>
          <a:bodyPr/>
          <a:lstStyle/>
          <a:p>
            <a:r>
              <a:rPr lang="nb-NO" sz="2800" dirty="0" smtClean="0"/>
              <a:t>Selskapene/ledelsen må sørge for at budskapet i rapporten blir tatt inn i eget styringssystem</a:t>
            </a:r>
          </a:p>
          <a:p>
            <a:r>
              <a:rPr lang="nb-NO" sz="2800" dirty="0" smtClean="0"/>
              <a:t>Ansatte har et ansvar for at beste praksis blir fulgt i praksis</a:t>
            </a:r>
          </a:p>
          <a:p>
            <a:endParaRPr lang="nb-NO" sz="2800" dirty="0" smtClean="0"/>
          </a:p>
          <a:p>
            <a:r>
              <a:rPr lang="nb-NO" sz="2800" dirty="0" smtClean="0"/>
              <a:t>Vi må unngå et nytt Piper Alpha!</a:t>
            </a:r>
            <a:endParaRPr lang="nb-NO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17" y="4494346"/>
            <a:ext cx="2178621" cy="162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Prosjekt hydrokarbonlekkasjer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088" y="5220940"/>
            <a:ext cx="7939087" cy="619472"/>
          </a:xfrm>
        </p:spPr>
        <p:txBody>
          <a:bodyPr/>
          <a:lstStyle/>
          <a:p>
            <a:pPr marL="0" indent="0" algn="ctr">
              <a:buNone/>
            </a:pPr>
            <a:r>
              <a:rPr lang="nb-NO" sz="2800" dirty="0" smtClean="0">
                <a:hlinkClick r:id="rId2"/>
              </a:rPr>
              <a:t>www.norskoljeoggass.no/hydrokarbonlekkasjer</a:t>
            </a:r>
            <a:endParaRPr lang="nb-NO" sz="28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DFC6699-1734-4D06-A369-88B8150D0EB0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146" r="1770" b="1125"/>
          <a:stretch/>
        </p:blipFill>
        <p:spPr bwMode="auto">
          <a:xfrm>
            <a:off x="3186733" y="2105694"/>
            <a:ext cx="2016224" cy="286471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202957" y="2556644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Trykk på bildet for å laste ned dokumentet (krever internett)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18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b-NO" sz="3200" dirty="0" smtClean="0"/>
              <a:t>Bakgrunn/ årsakene til hydrokarbonlekkasjer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200" dirty="0" smtClean="0"/>
              <a:t>Introduksjon til innholdet i rapporten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200" dirty="0" smtClean="0"/>
              <a:t>Bruk av isoleringsplan og verifikasjon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200" dirty="0" smtClean="0"/>
              <a:t>Veien videre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58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6088" y="900460"/>
            <a:ext cx="7940675" cy="5842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En hydrokarbonlekkasje (HC) </a:t>
            </a:r>
            <a:r>
              <a:rPr lang="en-US" sz="2500" dirty="0" err="1" smtClean="0"/>
              <a:t>kan</a:t>
            </a:r>
            <a:r>
              <a:rPr lang="en-US" sz="2500" dirty="0" smtClean="0"/>
              <a:t> </a:t>
            </a:r>
            <a:r>
              <a:rPr lang="en-US" sz="2500" dirty="0" err="1" smtClean="0"/>
              <a:t>føre</a:t>
            </a:r>
            <a:r>
              <a:rPr lang="en-US" sz="2500" dirty="0" smtClean="0"/>
              <a:t> </a:t>
            </a:r>
            <a:r>
              <a:rPr lang="en-US" sz="2500" dirty="0" err="1" smtClean="0"/>
              <a:t>til</a:t>
            </a:r>
            <a:r>
              <a:rPr lang="en-US" sz="2500" dirty="0" smtClean="0"/>
              <a:t> en </a:t>
            </a:r>
            <a:r>
              <a:rPr lang="en-US" sz="2500" dirty="0" err="1" smtClean="0"/>
              <a:t>storulykke</a:t>
            </a:r>
            <a:endParaRPr lang="en-US" sz="25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46088" y="1836738"/>
            <a:ext cx="8213725" cy="370363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err="1" smtClean="0"/>
              <a:t>Eksempel</a:t>
            </a:r>
            <a:r>
              <a:rPr lang="en-US" sz="2000" dirty="0" smtClean="0"/>
              <a:t>: Piper Alpha </a:t>
            </a:r>
            <a:r>
              <a:rPr lang="en-US" sz="2000" dirty="0" err="1" smtClean="0"/>
              <a:t>ulykken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1988: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>HC-</a:t>
            </a:r>
            <a:r>
              <a:rPr lang="en-US" sz="2000" dirty="0" err="1" smtClean="0"/>
              <a:t>lekkasje</a:t>
            </a:r>
            <a:r>
              <a:rPr lang="en-US" sz="2000" dirty="0" smtClean="0"/>
              <a:t> (2 kg/s)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antennelse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eksplosjon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brann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167 </a:t>
            </a:r>
            <a:r>
              <a:rPr lang="en-US" sz="2000" dirty="0" err="1" smtClean="0"/>
              <a:t>døde</a:t>
            </a: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4000" dirty="0" smtClean="0"/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9pPr>
          </a:lstStyle>
          <a:p>
            <a:pPr eaLnBrk="1" hangingPunct="1"/>
            <a:fld id="{F3952265-AC10-4495-8E20-CB7760C1B117}" type="slidenum">
              <a:rPr lang="nb-NO" sz="1800" smtClean="0">
                <a:solidFill>
                  <a:schemeClr val="bg1"/>
                </a:solidFill>
              </a:rPr>
              <a:pPr eaLnBrk="1" hangingPunct="1"/>
              <a:t>4</a:t>
            </a:fld>
            <a:endParaRPr lang="nb-NO" sz="1800" smtClean="0">
              <a:solidFill>
                <a:schemeClr val="bg1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65" y="3690938"/>
            <a:ext cx="2266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3690938"/>
            <a:ext cx="2266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69" y="3692551"/>
            <a:ext cx="2048341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76126" y="5386388"/>
            <a:ext cx="19968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Før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566120" y="5408638"/>
            <a:ext cx="19968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Underveis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294438" y="5386388"/>
            <a:ext cx="19968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Etter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49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A</a:t>
            </a:r>
            <a:r>
              <a:rPr lang="en-GB" sz="2400" dirty="0" smtClean="0"/>
              <a:t>ntall </a:t>
            </a:r>
            <a:r>
              <a:rPr lang="en-GB" sz="2400" dirty="0" err="1" smtClean="0"/>
              <a:t>lekkasjer</a:t>
            </a:r>
            <a:r>
              <a:rPr lang="en-GB" sz="2400" dirty="0" smtClean="0"/>
              <a:t> over 0,1 kg/s 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 smtClean="0"/>
              <a:t>norsk</a:t>
            </a:r>
            <a:r>
              <a:rPr lang="en-GB" sz="2400" dirty="0" smtClean="0"/>
              <a:t> </a:t>
            </a:r>
            <a:r>
              <a:rPr lang="en-GB" sz="2400" dirty="0" err="1" smtClean="0"/>
              <a:t>sokkel</a:t>
            </a:r>
            <a:r>
              <a:rPr lang="en-GB" sz="2400" dirty="0" smtClean="0"/>
              <a:t> </a:t>
            </a:r>
            <a:r>
              <a:rPr lang="en-GB" sz="2400" dirty="0" err="1" smtClean="0"/>
              <a:t>siden</a:t>
            </a:r>
            <a:r>
              <a:rPr lang="en-GB" sz="2400" dirty="0" smtClean="0"/>
              <a:t> 1996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376492" y="5105523"/>
            <a:ext cx="7939087" cy="835497"/>
          </a:xfrm>
        </p:spPr>
        <p:txBody>
          <a:bodyPr/>
          <a:lstStyle/>
          <a:p>
            <a:r>
              <a:rPr lang="nb-NO" sz="2800" dirty="0" smtClean="0"/>
              <a:t>Vi har hatt en positiv utvikling de siste årene. Men én lekkasje kan være nok til å gi en storulykke!</a:t>
            </a:r>
            <a:endParaRPr lang="nb-NO" sz="28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7" y="1692548"/>
            <a:ext cx="704405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931149" y="4356844"/>
            <a:ext cx="12343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[RNNP, 2012</a:t>
            </a:r>
            <a:r>
              <a:rPr lang="nb-NO" dirty="0" smtClean="0"/>
              <a:t>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0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378421" y="108372"/>
            <a:ext cx="7940675" cy="652463"/>
          </a:xfrm>
        </p:spPr>
        <p:txBody>
          <a:bodyPr/>
          <a:lstStyle/>
          <a:p>
            <a:r>
              <a:rPr lang="nb-NO" sz="3200" dirty="0" smtClean="0"/>
              <a:t>Årsaker til hydrokarbonlekkasjer</a:t>
            </a:r>
            <a:endParaRPr lang="nb-NO" sz="32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C6699-1734-4D06-A369-88B8150D0EB0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84213" y="3060700"/>
            <a:ext cx="8137525" cy="2779713"/>
          </a:xfrm>
        </p:spPr>
        <p:txBody>
          <a:bodyPr/>
          <a:lstStyle/>
          <a:p>
            <a:r>
              <a:rPr lang="nb-NO" sz="2800" dirty="0" smtClean="0"/>
              <a:t>2008 – 2011:</a:t>
            </a:r>
          </a:p>
          <a:p>
            <a:pPr lvl="1"/>
            <a:r>
              <a:rPr lang="nb-NO" sz="2400" dirty="0" smtClean="0"/>
              <a:t>To av tre lekkasjer på norsk sokkel var relatert  til arbeid på HC-førende utstyr (lilla sektor)</a:t>
            </a:r>
          </a:p>
          <a:p>
            <a:pPr lvl="1"/>
            <a:r>
              <a:rPr lang="nb-NO" sz="2400" dirty="0" smtClean="0"/>
              <a:t>Nesten alle disse var i forbindelse med </a:t>
            </a:r>
            <a:r>
              <a:rPr lang="nb-NO" sz="2400" b="1" dirty="0" smtClean="0"/>
              <a:t>arbeid i driftsfasen </a:t>
            </a:r>
            <a:r>
              <a:rPr lang="nb-NO" sz="2400" dirty="0" smtClean="0"/>
              <a:t>(færre feil i revisjonsstans)</a:t>
            </a:r>
          </a:p>
          <a:p>
            <a:pPr lvl="1"/>
            <a:r>
              <a:rPr lang="nb-NO" sz="2400" dirty="0" smtClean="0"/>
              <a:t>Skyldes feil både i forberedelse, utførelse og tilbakestilling</a:t>
            </a:r>
            <a:endParaRPr lang="nb-NO" sz="2400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821431"/>
              </p:ext>
            </p:extLst>
          </p:nvPr>
        </p:nvGraphicFramePr>
        <p:xfrm>
          <a:off x="2640661" y="870848"/>
          <a:ext cx="6176576" cy="284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851029" y="213929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 smtClean="0"/>
              <a:t>[n=56]</a:t>
            </a:r>
            <a:endParaRPr lang="nb-NO" sz="1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594445" y="1854604"/>
            <a:ext cx="31100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HC-lekkasjer </a:t>
            </a:r>
            <a:r>
              <a:rPr lang="nb-NO" dirty="0"/>
              <a:t>på norsk sokkel over 0,1 kg/s i perioden 2008-2011</a:t>
            </a:r>
          </a:p>
        </p:txBody>
      </p:sp>
    </p:spTree>
    <p:extLst>
      <p:ext uri="{BB962C8B-B14F-4D97-AF65-F5344CB8AC3E}">
        <p14:creationId xmlns:p14="http://schemas.microsoft.com/office/powerpoint/2010/main" val="24002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4067" r="39571" b="8101"/>
          <a:stretch/>
        </p:blipFill>
        <p:spPr bwMode="auto">
          <a:xfrm>
            <a:off x="6981268" y="811117"/>
            <a:ext cx="1382511" cy="132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1076298" y="5871124"/>
            <a:ext cx="7745440" cy="286275"/>
          </a:xfrm>
          <a:prstGeom prst="rect">
            <a:avLst/>
          </a:prstGeom>
          <a:noFill/>
        </p:spPr>
        <p:txBody>
          <a:bodyPr wrap="square" lIns="85387" tIns="42693" rIns="85387" bIns="42693" rtlCol="0">
            <a:spAutoFit/>
          </a:bodyPr>
          <a:lstStyle/>
          <a:p>
            <a:pPr algn="r"/>
            <a:r>
              <a:rPr lang="nb-NO" sz="1300" dirty="0"/>
              <a:t>[Periode 2008-2011, lekkasjer over 0,1 kg/s]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243016"/>
              </p:ext>
            </p:extLst>
          </p:nvPr>
        </p:nvGraphicFramePr>
        <p:xfrm>
          <a:off x="882477" y="614684"/>
          <a:ext cx="7153275" cy="541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28349" y="108372"/>
            <a:ext cx="7939564" cy="584409"/>
          </a:xfrm>
        </p:spPr>
        <p:txBody>
          <a:bodyPr/>
          <a:lstStyle/>
          <a:p>
            <a:pPr algn="ctr"/>
            <a:r>
              <a:rPr lang="nb-NO" sz="2400" dirty="0" smtClean="0"/>
              <a:t>Årsaker til lekkasjene i lilla sektor</a:t>
            </a:r>
            <a:endParaRPr lang="nb-NO" sz="2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0" y="2916684"/>
            <a:ext cx="107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Antall lekkasjer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1291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6453" y="1044476"/>
            <a:ext cx="7848872" cy="620001"/>
          </a:xfrm>
        </p:spPr>
        <p:txBody>
          <a:bodyPr/>
          <a:lstStyle/>
          <a:p>
            <a:r>
              <a:rPr lang="nb-NO" sz="1900" dirty="0" smtClean="0"/>
              <a:t>Isolering og tilbakestilling er en minst like stor utfordring som selve jobben</a:t>
            </a:r>
            <a:endParaRPr lang="nb-NO" sz="19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147536"/>
              </p:ext>
            </p:extLst>
          </p:nvPr>
        </p:nvGraphicFramePr>
        <p:xfrm>
          <a:off x="937358" y="1968045"/>
          <a:ext cx="7363844" cy="308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3834927" y="5654378"/>
            <a:ext cx="5001856" cy="486329"/>
          </a:xfrm>
          <a:prstGeom prst="rect">
            <a:avLst/>
          </a:prstGeom>
          <a:noFill/>
        </p:spPr>
        <p:txBody>
          <a:bodyPr wrap="square" lIns="85387" tIns="42693" rIns="85387" bIns="42693" rtlCol="0">
            <a:spAutoFit/>
          </a:bodyPr>
          <a:lstStyle/>
          <a:p>
            <a:pPr algn="r"/>
            <a:r>
              <a:rPr lang="nb-NO" sz="1300" dirty="0"/>
              <a:t>[Periode 2008-2011, lekkasjer over 0,1 kg/s, n=32. Grafen viser arbeidsfasen </a:t>
            </a:r>
            <a:r>
              <a:rPr lang="nb-NO" sz="1300" u="sng" dirty="0"/>
              <a:t>feilene</a:t>
            </a:r>
            <a:r>
              <a:rPr lang="nb-NO" sz="1300" dirty="0"/>
              <a:t> er gjort, ikke når selve lekkasjen inntraff]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5635005" y="491985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Antall lekkasjer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245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2245-1653-4870-B92E-370C3FB4F81A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146" r="1770" b="1125"/>
          <a:stretch/>
        </p:blipFill>
        <p:spPr bwMode="auto">
          <a:xfrm>
            <a:off x="2322637" y="86442"/>
            <a:ext cx="4171204" cy="592658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rsk Olje &amp; Gass">
      <a:dk1>
        <a:sysClr val="windowText" lastClr="000000"/>
      </a:dk1>
      <a:lt1>
        <a:sysClr val="window" lastClr="FFFFFF"/>
      </a:lt1>
      <a:dk2>
        <a:srgbClr val="80003F"/>
      </a:dk2>
      <a:lt2>
        <a:srgbClr val="EEECE1"/>
      </a:lt2>
      <a:accent1>
        <a:srgbClr val="130C0E"/>
      </a:accent1>
      <a:accent2>
        <a:srgbClr val="80003F"/>
      </a:accent2>
      <a:accent3>
        <a:srgbClr val="709791"/>
      </a:accent3>
      <a:accent4>
        <a:srgbClr val="002439"/>
      </a:accent4>
      <a:accent5>
        <a:srgbClr val="5C3A44"/>
      </a:accent5>
      <a:accent6>
        <a:srgbClr val="60002F"/>
      </a:accent6>
      <a:hlink>
        <a:srgbClr val="0000FF"/>
      </a:hlink>
      <a:folHlink>
        <a:srgbClr val="800080"/>
      </a:folHlink>
    </a:clrScheme>
    <a:fontScheme name="Norsk olje &amp; gass - syste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642</Words>
  <Application>Microsoft Office PowerPoint</Application>
  <PresentationFormat>Egendefinert</PresentationFormat>
  <Paragraphs>122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 Theme</vt:lpstr>
      <vt:lpstr>PowerPoint-presentasjon</vt:lpstr>
      <vt:lpstr>“Beste praksis for isolering ved arbeid på hydrokarbonførende utstyr”</vt:lpstr>
      <vt:lpstr>Innhold</vt:lpstr>
      <vt:lpstr>En hydrokarbonlekkasje (HC) kan føre til en storulykke</vt:lpstr>
      <vt:lpstr>Antall lekkasjer over 0,1 kg/s på norsk sokkel siden 1996</vt:lpstr>
      <vt:lpstr>Årsaker til hydrokarbonlekkasjer</vt:lpstr>
      <vt:lpstr>Årsaker til lekkasjene i lilla sektor</vt:lpstr>
      <vt:lpstr>Isolering og tilbakestilling er en minst like stor utfordring som selve jobben</vt:lpstr>
      <vt:lpstr>PowerPoint-presentasjon</vt:lpstr>
      <vt:lpstr>PowerPoint-presentasjon</vt:lpstr>
      <vt:lpstr>Inndeling av rapporten</vt:lpstr>
      <vt:lpstr>Hvorfor er det nødvendig med isoleringsplan og verifikasjon?</vt:lpstr>
      <vt:lpstr>Kjennetegn</vt:lpstr>
      <vt:lpstr>Men…</vt:lpstr>
      <vt:lpstr>Erkjennelse</vt:lpstr>
      <vt:lpstr>Isoleringsplan (=sjekkliste)</vt:lpstr>
      <vt:lpstr>Verifikasjon</vt:lpstr>
      <vt:lpstr>Hvor stor er effekten av verifikasjon?</vt:lpstr>
      <vt:lpstr>Hva kan du bidra med?</vt:lpstr>
      <vt:lpstr>Veien videre</vt:lpstr>
      <vt:lpstr>Prosjekt hydrokarbonlekkasjer</vt:lpstr>
    </vt:vector>
  </TitlesOfParts>
  <Company>Norsk olje &amp; gass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Per-Henry</dc:creator>
  <dc:description>Template by addpoint.no</dc:description>
  <cp:lastModifiedBy>Willy Røed</cp:lastModifiedBy>
  <cp:revision>193</cp:revision>
  <dcterms:created xsi:type="dcterms:W3CDTF">2012-09-10T07:04:49Z</dcterms:created>
  <dcterms:modified xsi:type="dcterms:W3CDTF">2013-06-26T12:49:51Z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