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7"/>
  </p:notesMasterIdLst>
  <p:sldIdLst>
    <p:sldId id="256" r:id="rId2"/>
    <p:sldId id="315" r:id="rId3"/>
    <p:sldId id="294" r:id="rId4"/>
    <p:sldId id="295" r:id="rId5"/>
    <p:sldId id="314" r:id="rId6"/>
    <p:sldId id="321" r:id="rId7"/>
    <p:sldId id="318" r:id="rId8"/>
    <p:sldId id="319" r:id="rId9"/>
    <p:sldId id="320" r:id="rId10"/>
    <p:sldId id="322" r:id="rId11"/>
    <p:sldId id="313" r:id="rId12"/>
    <p:sldId id="317" r:id="rId13"/>
    <p:sldId id="323" r:id="rId14"/>
    <p:sldId id="303" r:id="rId15"/>
    <p:sldId id="300" r:id="rId16"/>
    <p:sldId id="301" r:id="rId17"/>
    <p:sldId id="324" r:id="rId18"/>
    <p:sldId id="298" r:id="rId19"/>
    <p:sldId id="311" r:id="rId20"/>
    <p:sldId id="312" r:id="rId21"/>
    <p:sldId id="286" r:id="rId22"/>
    <p:sldId id="325" r:id="rId23"/>
    <p:sldId id="306" r:id="rId24"/>
    <p:sldId id="292" r:id="rId25"/>
    <p:sldId id="316" r:id="rId26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6699FF"/>
    <a:srgbClr val="B2B2B2"/>
    <a:srgbClr val="FFFF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29" autoAdjust="0"/>
    <p:restoredTop sz="92377" autoAdjust="0"/>
  </p:normalViewPr>
  <p:slideViewPr>
    <p:cSldViewPr>
      <p:cViewPr varScale="1">
        <p:scale>
          <a:sx n="64" d="100"/>
          <a:sy n="64" d="100"/>
        </p:scale>
        <p:origin x="-5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</a:defRPr>
            </a:lvl1pPr>
          </a:lstStyle>
          <a:p>
            <a:pPr>
              <a:defRPr/>
            </a:pPr>
            <a:fld id="{2A4E87FF-9465-4176-9AEF-E0D89A5D46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313E99-615D-421A-A1BA-0EE5EF3C7E8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B4578C7-75A9-4224-954F-64E7FCB6264A}" type="slidenum">
              <a:rPr lang="en-US" sz="1200">
                <a:effectLst/>
              </a:rPr>
              <a:pPr algn="r"/>
              <a:t>7</a:t>
            </a:fld>
            <a:endParaRPr lang="en-US" sz="1200">
              <a:effectLst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942FB8-67C3-4484-AE48-4BDDE1E523AF}" type="slidenum">
              <a:rPr lang="en-US" sz="1200">
                <a:effectLst/>
              </a:rPr>
              <a:pPr algn="r"/>
              <a:t>8</a:t>
            </a:fld>
            <a:endParaRPr lang="en-US" sz="1200">
              <a:effectLst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9757C91-AE79-48B6-9660-92BF3CE641C5}" type="slidenum">
              <a:rPr lang="en-US" sz="1200">
                <a:effectLst/>
              </a:rPr>
              <a:pPr algn="r"/>
              <a:t>9</a:t>
            </a:fld>
            <a:endParaRPr lang="en-US" sz="1200">
              <a:effectLst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3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EDDA225-A48E-40BB-B941-6CD02D0A771C}" type="slidenum">
              <a:rPr lang="en-US" sz="1200">
                <a:effectLst/>
              </a:rPr>
              <a:pPr algn="r"/>
              <a:t>11</a:t>
            </a:fld>
            <a:endParaRPr lang="en-US" sz="1200">
              <a:effectLst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Slide Number Placeholder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AB44517-89E0-4302-8F38-CF03709D90C3}" type="slidenum">
              <a:rPr lang="en-US" sz="1200">
                <a:effectLst/>
              </a:rPr>
              <a:pPr algn="r"/>
              <a:t>12</a:t>
            </a:fld>
            <a:endParaRPr lang="en-US" sz="1200">
              <a:effectLst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 txBox="1">
            <a:spLocks noGrp="1" noChangeArrowheads="1"/>
          </p:cNvSpPr>
          <p:nvPr/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F25161D6-14AC-4BC1-A265-49E1FBD4701D}" type="slidenum">
              <a:rPr lang="en-GB" sz="1200">
                <a:effectLst/>
                <a:ea typeface="MS PGothic"/>
                <a:cs typeface="MS PGothic"/>
              </a:rPr>
              <a:pPr algn="r" eaLnBrk="0" hangingPunct="0"/>
              <a:t>20</a:t>
            </a:fld>
            <a:endParaRPr lang="en-GB" sz="1200">
              <a:effectLst/>
              <a:ea typeface="MS PGothic"/>
              <a:cs typeface="MS P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0BAF55-D3BF-4FAE-B73D-722F8BA7283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74E08E-A125-43AD-BC8E-D4B9AE2531D5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endParaRPr lang="en-US" dirty="0">
              <a:effectLst/>
            </a:endParaRPr>
          </a:p>
        </p:txBody>
      </p:sp>
      <p:pic>
        <p:nvPicPr>
          <p:cNvPr id="5" name="Picture 4" descr="IAGClatest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458200" y="6181725"/>
            <a:ext cx="6858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1828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3336E-2311-408B-A401-DAAD720DE8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8A188-ECC3-49E6-BEC2-DF2FE552E5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FBC62-E30D-4D7F-AFCD-E309C1AA65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63B80-D7A7-4C47-A878-1538C5209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72CC4-6A2E-4C73-8698-83355EABD4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8CF36-3A59-4840-AC2B-0294347752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02AA1-7736-447D-B304-3200BDD80C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99494-03A4-4C62-AFF3-25D81C861E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B4E6D-9504-46A3-9B01-1D1117017F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E83DC-1BEB-4EFC-8AAB-E63835B95D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B96CA-5E64-47C6-A486-3D8DEC0BAC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79A45-03D8-4312-9EDA-DF5DBD5162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E3B2EE0-1A98-4C0A-87CD-AC19F2A392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4" descr="IAGClatestlogo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458200" y="6181725"/>
            <a:ext cx="6858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>
              <a:defRPr/>
            </a:pPr>
            <a:fld id="{62E18E8C-5AB5-4954-B147-CC71D21506BD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3276600"/>
          </a:xfrm>
        </p:spPr>
        <p:txBody>
          <a:bodyPr/>
          <a:lstStyle/>
          <a:p>
            <a:pPr eaLnBrk="1" hangingPunct="1"/>
            <a:r>
              <a:rPr lang="nb-NO" smtClean="0">
                <a:latin typeface="Arial" charset="0"/>
              </a:rPr>
              <a:t>Fisk &amp; Seismikk</a:t>
            </a:r>
            <a:br>
              <a:rPr lang="nb-NO" smtClean="0">
                <a:latin typeface="Arial" charset="0"/>
              </a:rPr>
            </a:br>
            <a:r>
              <a:rPr lang="nb-NO" smtClean="0">
                <a:latin typeface="Arial" charset="0"/>
              </a:rPr>
              <a:t/>
            </a:r>
            <a:br>
              <a:rPr lang="nb-NO" smtClean="0">
                <a:latin typeface="Arial" charset="0"/>
              </a:rPr>
            </a:br>
            <a:r>
              <a:rPr lang="nb-NO" sz="3200" smtClean="0">
                <a:latin typeface="Arial" charset="0"/>
              </a:rPr>
              <a:t>Erfaringer fra Seismikkindustrien</a:t>
            </a:r>
            <a:r>
              <a:rPr lang="nb-NO" smtClean="0">
                <a:latin typeface="Arial" charset="0"/>
              </a:rPr>
              <a:t/>
            </a:r>
            <a:br>
              <a:rPr lang="nb-NO" smtClean="0">
                <a:latin typeface="Arial" charset="0"/>
              </a:rPr>
            </a:br>
            <a:r>
              <a:rPr lang="nb-NO" smtClean="0">
                <a:latin typeface="Arial" charset="0"/>
              </a:rPr>
              <a:t/>
            </a:r>
            <a:br>
              <a:rPr lang="nb-NO" smtClean="0">
                <a:latin typeface="Arial" charset="0"/>
              </a:rPr>
            </a:br>
            <a:r>
              <a:rPr lang="nb-NO" sz="3200" smtClean="0">
                <a:latin typeface="Arial" charset="0"/>
              </a:rPr>
              <a:t>Bergen, 24. mars 2011</a:t>
            </a:r>
            <a:endParaRPr lang="en-US" sz="3200" smtClean="0">
              <a:latin typeface="Arial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562600"/>
            <a:ext cx="6400800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nb-NO" sz="2000" i="1" smtClean="0">
                <a:latin typeface="Arial" charset="0"/>
              </a:rPr>
              <a:t>Stein Åsheim,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nb-NO" sz="2000" i="1" smtClean="0">
                <a:latin typeface="Arial" charset="0"/>
              </a:rPr>
              <a:t>Formann, IAGC</a:t>
            </a:r>
            <a:endParaRPr lang="nb-NO" sz="1800" i="1" smtClean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92100"/>
            <a:ext cx="8229600" cy="850900"/>
          </a:xfrm>
          <a:noFill/>
          <a:ln/>
        </p:spPr>
        <p:txBody>
          <a:bodyPr/>
          <a:lstStyle/>
          <a:p>
            <a:r>
              <a:rPr lang="nb-NO" smtClean="0"/>
              <a:t>Dagens meny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ln/>
        </p:spPr>
        <p:txBody>
          <a:bodyPr/>
          <a:lstStyle/>
          <a:p>
            <a:r>
              <a:rPr lang="nb-NO" smtClean="0"/>
              <a:t>Hva er IAGC og hvem er med? </a:t>
            </a:r>
          </a:p>
          <a:p>
            <a:r>
              <a:rPr lang="nb-NO" smtClean="0"/>
              <a:t>Fiskeri &amp; Seismikk - Erfaringer fra 2010</a:t>
            </a:r>
          </a:p>
          <a:p>
            <a:r>
              <a:rPr lang="nb-NO" smtClean="0">
                <a:solidFill>
                  <a:schemeClr val="hlink"/>
                </a:solidFill>
              </a:rPr>
              <a:t>Forventet seismisk aktivitet i 2011</a:t>
            </a:r>
          </a:p>
          <a:p>
            <a:r>
              <a:rPr lang="nb-NO" smtClean="0"/>
              <a:t>Støykilder i havet</a:t>
            </a:r>
          </a:p>
          <a:p>
            <a:r>
              <a:rPr lang="nb-NO" smtClean="0"/>
              <a:t>Avbildning under vulkanske lag</a:t>
            </a:r>
          </a:p>
          <a:p>
            <a:r>
              <a:rPr lang="nb-NO" smtClean="0"/>
              <a:t>Annen IAGC aktivitet i 2010-11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 noGrp="1"/>
          </p:cNvSpPr>
          <p:nvPr/>
        </p:nvSpPr>
        <p:spPr bwMode="auto">
          <a:xfrm>
            <a:off x="6172200" y="624840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ED3DCE4D-9FDE-4684-B10A-56BF063D5F2A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defRPr/>
              </a:pPr>
              <a:t>11</a:t>
            </a:fld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nb-NO" sz="3200" smtClean="0">
                <a:latin typeface="Arial" charset="0"/>
              </a:rPr>
              <a:t>IAGCs forventede oppdrag i Norge 2011</a:t>
            </a:r>
            <a:endParaRPr lang="en-US" sz="3200" smtClean="0">
              <a:latin typeface="Arial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143000"/>
            <a:ext cx="6477000" cy="4114800"/>
          </a:xfrm>
        </p:spPr>
        <p:txBody>
          <a:bodyPr/>
          <a:lstStyle/>
          <a:p>
            <a:pPr eaLnBrk="1" hangingPunct="1">
              <a:defRPr/>
            </a:pPr>
            <a:r>
              <a:rPr lang="nb-NO" sz="2400" smtClean="0"/>
              <a:t>Nordsjøen</a:t>
            </a:r>
          </a:p>
          <a:p>
            <a:pPr lvl="1" eaLnBrk="1" hangingPunct="1">
              <a:defRPr/>
            </a:pPr>
            <a:r>
              <a:rPr lang="nb-NO" sz="2400" smtClean="0"/>
              <a:t>2D :   1,000 km	</a:t>
            </a:r>
            <a:r>
              <a:rPr lang="nb-NO" sz="2400" smtClean="0">
                <a:solidFill>
                  <a:srgbClr val="FF0000"/>
                </a:solidFill>
              </a:rPr>
              <a:t>12,000 km</a:t>
            </a:r>
          </a:p>
          <a:p>
            <a:pPr lvl="1" eaLnBrk="1" hangingPunct="1">
              <a:defRPr/>
            </a:pPr>
            <a:r>
              <a:rPr lang="nb-NO" sz="2400" smtClean="0"/>
              <a:t>3D  : 13,600 km2	</a:t>
            </a:r>
            <a:r>
              <a:rPr lang="nb-NO" sz="2400" smtClean="0">
                <a:solidFill>
                  <a:srgbClr val="FF0000"/>
                </a:solidFill>
              </a:rPr>
              <a:t>13,700 km2</a:t>
            </a:r>
            <a:r>
              <a:rPr lang="nb-NO" sz="2400" smtClean="0"/>
              <a:t> </a:t>
            </a:r>
          </a:p>
          <a:p>
            <a:pPr eaLnBrk="1" hangingPunct="1">
              <a:defRPr/>
            </a:pPr>
            <a:r>
              <a:rPr lang="nb-NO" sz="2400" smtClean="0"/>
              <a:t>Norskehavet</a:t>
            </a:r>
          </a:p>
          <a:p>
            <a:pPr lvl="1" eaLnBrk="1" hangingPunct="1">
              <a:defRPr/>
            </a:pPr>
            <a:r>
              <a:rPr lang="nb-NO" sz="2400" smtClean="0"/>
              <a:t>2D : 20,000 km	</a:t>
            </a:r>
            <a:r>
              <a:rPr lang="nb-NO" sz="2400" smtClean="0">
                <a:solidFill>
                  <a:srgbClr val="FF0000"/>
                </a:solidFill>
              </a:rPr>
              <a:t>12,000 km</a:t>
            </a:r>
          </a:p>
          <a:p>
            <a:pPr lvl="1" eaLnBrk="1" hangingPunct="1">
              <a:defRPr/>
            </a:pPr>
            <a:r>
              <a:rPr lang="nb-NO" sz="2400" smtClean="0"/>
              <a:t>3D : 13,800 km2	</a:t>
            </a:r>
            <a:r>
              <a:rPr lang="nb-NO" sz="2400" smtClean="0">
                <a:solidFill>
                  <a:srgbClr val="FF0000"/>
                </a:solidFill>
              </a:rPr>
              <a:t>10,000 km2</a:t>
            </a:r>
            <a:r>
              <a:rPr lang="nb-NO" sz="2400" smtClean="0"/>
              <a:t> </a:t>
            </a:r>
          </a:p>
          <a:p>
            <a:pPr eaLnBrk="1" hangingPunct="1">
              <a:defRPr/>
            </a:pPr>
            <a:r>
              <a:rPr lang="nb-NO" sz="2400" smtClean="0"/>
              <a:t>Barentshavet</a:t>
            </a:r>
          </a:p>
          <a:p>
            <a:pPr lvl="1" eaLnBrk="1" hangingPunct="1">
              <a:defRPr/>
            </a:pPr>
            <a:r>
              <a:rPr lang="nb-NO" sz="2400" smtClean="0"/>
              <a:t>2D : 29,000 km	</a:t>
            </a:r>
            <a:r>
              <a:rPr lang="nb-NO" sz="2400" smtClean="0">
                <a:solidFill>
                  <a:srgbClr val="FF0000"/>
                </a:solidFill>
              </a:rPr>
              <a:t>15,000 km</a:t>
            </a:r>
          </a:p>
          <a:p>
            <a:pPr lvl="1" eaLnBrk="1" hangingPunct="1">
              <a:defRPr/>
            </a:pPr>
            <a:r>
              <a:rPr lang="nb-NO" sz="2400" smtClean="0"/>
              <a:t>3D : 10,300 km2	  </a:t>
            </a:r>
            <a:r>
              <a:rPr lang="nb-NO" sz="2400" smtClean="0">
                <a:solidFill>
                  <a:srgbClr val="FF0000"/>
                </a:solidFill>
              </a:rPr>
              <a:t>5,200 km2</a:t>
            </a:r>
            <a:r>
              <a:rPr lang="nb-NO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 noGrp="1"/>
          </p:cNvSpPr>
          <p:nvPr/>
        </p:nvSpPr>
        <p:spPr bwMode="auto">
          <a:xfrm>
            <a:off x="6172200" y="624840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7FEB27B-1E0C-47C5-B6BA-45BF68737812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defRPr/>
              </a:pPr>
              <a:t>12</a:t>
            </a:fld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nb-NO" sz="3200" smtClean="0">
                <a:latin typeface="Arial" charset="0"/>
              </a:rPr>
              <a:t>IAGCs forventede oppdrag i Norge 2011</a:t>
            </a:r>
            <a:endParaRPr lang="en-US" sz="3200" smtClean="0">
              <a:latin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81000" y="1371600"/>
            <a:ext cx="7924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  <a:defRPr/>
            </a:pPr>
            <a:r>
              <a:rPr lang="nb-NO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Totalt pr mars 2011</a:t>
            </a:r>
          </a:p>
          <a:p>
            <a:pPr marL="742950" lvl="1" indent="-285750">
              <a:spcBef>
                <a:spcPct val="20000"/>
              </a:spcBef>
              <a:buFont typeface="Tahoma" pitchFamily="34" charset="0"/>
              <a:buChar char="–"/>
              <a:defRPr/>
            </a:pPr>
            <a:r>
              <a:rPr lang="nb-NO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2D : 50,000 km			</a:t>
            </a:r>
            <a:r>
              <a:rPr lang="nb-NO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39,000 km</a:t>
            </a:r>
          </a:p>
          <a:p>
            <a:pPr marL="742950" lvl="1" indent="-285750">
              <a:spcBef>
                <a:spcPct val="20000"/>
              </a:spcBef>
              <a:buFont typeface="Tahoma" pitchFamily="34" charset="0"/>
              <a:buChar char="–"/>
              <a:defRPr/>
            </a:pPr>
            <a:r>
              <a:rPr lang="nb-NO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3D  :37,700 km2 			</a:t>
            </a:r>
            <a:r>
              <a:rPr lang="nb-NO" sz="24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29,000 km2</a:t>
            </a:r>
            <a:r>
              <a:rPr lang="nb-NO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</a:t>
            </a:r>
          </a:p>
        </p:txBody>
      </p: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-76200" y="3429000"/>
          <a:ext cx="4800600" cy="3462338"/>
        </p:xfrm>
        <a:graphic>
          <a:graphicData uri="http://schemas.openxmlformats.org/presentationml/2006/ole">
            <p:oleObj spid="_x0000_s23558" name="Chart" r:id="rId4" imgW="3810000" imgH="2619375" progId="Excel.Chart.8">
              <p:embed/>
            </p:oleObj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4572000" y="3429000"/>
          <a:ext cx="4648200" cy="3471863"/>
        </p:xfrm>
        <a:graphic>
          <a:graphicData uri="http://schemas.openxmlformats.org/presentationml/2006/ole">
            <p:oleObj spid="_x0000_s23560" name="Chart" r:id="rId5" imgW="3390900" imgH="261937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92100"/>
            <a:ext cx="8229600" cy="850900"/>
          </a:xfrm>
          <a:noFill/>
        </p:spPr>
        <p:txBody>
          <a:bodyPr/>
          <a:lstStyle/>
          <a:p>
            <a:r>
              <a:rPr lang="nb-NO" smtClean="0"/>
              <a:t>Dagens meny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nb-NO" smtClean="0"/>
              <a:t>Hva er IAGC og hvem er med? </a:t>
            </a:r>
          </a:p>
          <a:p>
            <a:r>
              <a:rPr lang="nb-NO" smtClean="0"/>
              <a:t>Fiskeri &amp; Seismikk - Erfaringer fra 2010</a:t>
            </a:r>
          </a:p>
          <a:p>
            <a:r>
              <a:rPr lang="nb-NO" smtClean="0"/>
              <a:t>Forventet seismisk aktivitet i 2011</a:t>
            </a:r>
          </a:p>
          <a:p>
            <a:r>
              <a:rPr lang="nb-NO" smtClean="0">
                <a:solidFill>
                  <a:schemeClr val="hlink"/>
                </a:solidFill>
              </a:rPr>
              <a:t>Støykilder i havet</a:t>
            </a:r>
          </a:p>
          <a:p>
            <a:r>
              <a:rPr lang="nb-NO" smtClean="0"/>
              <a:t>Avbildning under vulkanske lag</a:t>
            </a:r>
          </a:p>
          <a:p>
            <a:r>
              <a:rPr lang="nb-NO" smtClean="0"/>
              <a:t>Annen IAGC aktivitet i 2010-11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92100"/>
            <a:ext cx="8229600" cy="850900"/>
          </a:xfrm>
          <a:noFill/>
        </p:spPr>
        <p:txBody>
          <a:bodyPr/>
          <a:lstStyle/>
          <a:p>
            <a:r>
              <a:rPr lang="nb-NO" sz="3200" smtClean="0"/>
              <a:t>Støyforurensing av havet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229600" cy="5029200"/>
          </a:xfrm>
          <a:noFill/>
        </p:spPr>
        <p:txBody>
          <a:bodyPr/>
          <a:lstStyle/>
          <a:p>
            <a:r>
              <a:rPr lang="nb-NO" sz="2400" smtClean="0"/>
              <a:t>EU direktiv (2008/56/EC) – 2020 målene</a:t>
            </a:r>
          </a:p>
          <a:p>
            <a:pPr lvl="1"/>
            <a:r>
              <a:rPr lang="nb-NO" sz="2400" smtClean="0"/>
              <a:t>Marine Strategy Framework Directive</a:t>
            </a:r>
          </a:p>
          <a:p>
            <a:pPr lvl="1"/>
            <a:r>
              <a:rPr lang="nb-NO" sz="2400" smtClean="0"/>
              <a:t>”Kriterier og metodestandarder”</a:t>
            </a:r>
          </a:p>
          <a:p>
            <a:pPr lvl="1"/>
            <a:r>
              <a:rPr lang="nb-NO" sz="2400" smtClean="0"/>
              <a:t>Underpunkt 11.2 berører lavfrekvent lyd</a:t>
            </a:r>
          </a:p>
          <a:p>
            <a:pPr lvl="2"/>
            <a:r>
              <a:rPr lang="nb-NO" smtClean="0"/>
              <a:t>Midlere kontinuerlig støy over et år er måleenheten som vil bli brukt</a:t>
            </a:r>
          </a:p>
          <a:p>
            <a:pPr lvl="2"/>
            <a:r>
              <a:rPr lang="nb-NO" smtClean="0"/>
              <a:t>Lydforurensere:</a:t>
            </a:r>
          </a:p>
          <a:p>
            <a:pPr lvl="3"/>
            <a:r>
              <a:rPr lang="nb-NO" sz="2400" smtClean="0"/>
              <a:t>Skipstrafikk, Boring, Vindmøller, Seismikk, Pæling, Mudring, Tauing, Tråling +++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850900"/>
          </a:xfrm>
        </p:spPr>
        <p:txBody>
          <a:bodyPr/>
          <a:lstStyle/>
          <a:p>
            <a:r>
              <a:rPr lang="nb-NO" sz="3200" smtClean="0"/>
              <a:t>Seismisk lyd i havet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1752600"/>
          </a:xfrm>
        </p:spPr>
        <p:txBody>
          <a:bodyPr/>
          <a:lstStyle/>
          <a:p>
            <a:r>
              <a:rPr lang="nb-NO" sz="2800" smtClean="0"/>
              <a:t>Seismikk innsamling karakteriseres ved</a:t>
            </a:r>
          </a:p>
          <a:p>
            <a:pPr lvl="1"/>
            <a:r>
              <a:rPr lang="nb-NO" sz="2400" smtClean="0"/>
              <a:t>En kort sterk puls ca hvert 10. sekund</a:t>
            </a:r>
          </a:p>
          <a:p>
            <a:pPr lvl="1"/>
            <a:r>
              <a:rPr lang="nb-NO" sz="2400" smtClean="0"/>
              <a:t>Veldig stillegående båt slik at det er minst mulig støy i vannet når vi lytter på ekko fra geologien</a:t>
            </a:r>
          </a:p>
        </p:txBody>
      </p:sp>
      <p:pic>
        <p:nvPicPr>
          <p:cNvPr id="37891" name="Picture 4" descr="Geo Caribbean Barents Sea 09 side barovane - landsc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429000"/>
            <a:ext cx="70104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774700"/>
          </a:xfrm>
        </p:spPr>
        <p:txBody>
          <a:bodyPr/>
          <a:lstStyle/>
          <a:p>
            <a:r>
              <a:rPr lang="nb-NO" sz="3200" smtClean="0"/>
              <a:t>Eksempel på lydfordeling over 10 sekunder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8153400" cy="266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nb-NO" sz="2800" smtClean="0"/>
              <a:t>Seismisk lydpuls er på ca 225dB</a:t>
            </a:r>
          </a:p>
          <a:p>
            <a:pPr lvl="1">
              <a:lnSpc>
                <a:spcPct val="90000"/>
              </a:lnSpc>
            </a:pPr>
            <a:r>
              <a:rPr lang="nb-NO" sz="2000" smtClean="0"/>
              <a:t>1 sekunds varighet</a:t>
            </a:r>
          </a:p>
          <a:p>
            <a:pPr lvl="1">
              <a:lnSpc>
                <a:spcPct val="90000"/>
              </a:lnSpc>
            </a:pPr>
            <a:r>
              <a:rPr lang="nb-NO" sz="2000" smtClean="0"/>
              <a:t>Energien fokuseres mest mulig rett ned</a:t>
            </a:r>
          </a:p>
          <a:p>
            <a:pPr>
              <a:lnSpc>
                <a:spcPct val="90000"/>
              </a:lnSpc>
            </a:pPr>
            <a:r>
              <a:rPr lang="nb-NO" sz="2800" smtClean="0"/>
              <a:t>Skip har kontinuerlig maskin/propellstøy</a:t>
            </a:r>
          </a:p>
          <a:p>
            <a:pPr lvl="1">
              <a:lnSpc>
                <a:spcPct val="90000"/>
              </a:lnSpc>
            </a:pPr>
            <a:r>
              <a:rPr lang="nb-NO" sz="2000" smtClean="0"/>
              <a:t>Cargo skip ca 	190 dB</a:t>
            </a:r>
          </a:p>
          <a:p>
            <a:pPr lvl="1">
              <a:lnSpc>
                <a:spcPct val="90000"/>
              </a:lnSpc>
            </a:pPr>
            <a:r>
              <a:rPr lang="nb-NO" sz="2000" smtClean="0"/>
              <a:t>Tråler ca		175 dB</a:t>
            </a:r>
          </a:p>
          <a:p>
            <a:pPr lvl="1">
              <a:lnSpc>
                <a:spcPct val="90000"/>
              </a:lnSpc>
            </a:pPr>
            <a:r>
              <a:rPr lang="nb-NO" sz="2000" smtClean="0"/>
              <a:t>Seismikk skip ca	100 dB</a:t>
            </a: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1066800" y="3983038"/>
          <a:ext cx="6629400" cy="2874962"/>
        </p:xfrm>
        <a:graphic>
          <a:graphicData uri="http://schemas.openxmlformats.org/presentationml/2006/ole">
            <p:oleObj spid="_x0000_s35844" name="Chart" r:id="rId3" imgW="5753100" imgH="2495550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92100"/>
            <a:ext cx="8229600" cy="850900"/>
          </a:xfrm>
          <a:noFill/>
          <a:ln/>
        </p:spPr>
        <p:txBody>
          <a:bodyPr/>
          <a:lstStyle/>
          <a:p>
            <a:r>
              <a:rPr lang="nb-NO" smtClean="0"/>
              <a:t>Dagens meny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ln/>
        </p:spPr>
        <p:txBody>
          <a:bodyPr/>
          <a:lstStyle/>
          <a:p>
            <a:r>
              <a:rPr lang="nb-NO" smtClean="0"/>
              <a:t>Hva er IAGC og hvem er med? </a:t>
            </a:r>
          </a:p>
          <a:p>
            <a:r>
              <a:rPr lang="nb-NO" smtClean="0"/>
              <a:t>Fiskeri &amp; Seismikk - Erfaringer fra 2010</a:t>
            </a:r>
          </a:p>
          <a:p>
            <a:r>
              <a:rPr lang="nb-NO" smtClean="0"/>
              <a:t>Forventet seismisk aktivitet i 2011</a:t>
            </a:r>
          </a:p>
          <a:p>
            <a:r>
              <a:rPr lang="nb-NO" smtClean="0"/>
              <a:t>Støykilder i havet</a:t>
            </a:r>
          </a:p>
          <a:p>
            <a:r>
              <a:rPr lang="nb-NO" smtClean="0">
                <a:solidFill>
                  <a:schemeClr val="hlink"/>
                </a:solidFill>
              </a:rPr>
              <a:t>Avbildning under vulkanske lag</a:t>
            </a:r>
          </a:p>
          <a:p>
            <a:r>
              <a:rPr lang="nb-NO" smtClean="0"/>
              <a:t>Annen IAGC aktivitet i 2010-11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850900"/>
          </a:xfrm>
        </p:spPr>
        <p:txBody>
          <a:bodyPr/>
          <a:lstStyle/>
          <a:p>
            <a:r>
              <a:rPr lang="nb-NO" sz="3200" smtClean="0"/>
              <a:t>Seismikkmetoder for avbildning</a:t>
            </a:r>
          </a:p>
        </p:txBody>
      </p:sp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457200" y="2895600"/>
            <a:ext cx="8382000" cy="22891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nb-NO">
                <a:solidFill>
                  <a:srgbClr val="000000"/>
                </a:solidFill>
                <a:effectLst/>
              </a:rPr>
              <a:t>Under tykke og harde lag av basalt fra tidligere tiders vulkansk lava, kan det langt vest i Norskehavet finnes store mengder olje og gass. Hittil har dette vært et lite utforsket område, fordi man ikke har hatt seismiske undersøkelsesmetoder som har klart å trenge igjennom basaltlagene for å kartlegge hva som ligger under.</a:t>
            </a:r>
          </a:p>
          <a:p>
            <a:endParaRPr lang="nb-NO">
              <a:solidFill>
                <a:srgbClr val="000000"/>
              </a:solidFill>
              <a:effectLst/>
            </a:endParaRPr>
          </a:p>
          <a:p>
            <a:r>
              <a:rPr lang="nb-NO" b="1">
                <a:solidFill>
                  <a:srgbClr val="000000"/>
                </a:solidFill>
                <a:effectLst/>
              </a:rPr>
              <a:t>Men nå forskes det intenst på teknologien, slik at det snart kan være mulig å få svar på sannsynligheten for å finne petroleum.</a:t>
            </a:r>
            <a:r>
              <a:rPr lang="nb-NO">
                <a:solidFill>
                  <a:srgbClr val="000000"/>
                </a:solidFill>
                <a:effectLst/>
              </a:rPr>
              <a:t> </a:t>
            </a:r>
          </a:p>
        </p:txBody>
      </p:sp>
      <p:pic>
        <p:nvPicPr>
          <p:cNvPr id="38915" name="Picture 6" descr="aftenposten-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81200"/>
            <a:ext cx="22764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1071563"/>
            <a:ext cx="86677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457200" y="228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nb-NO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Seismikkmetoder for avbildning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92100"/>
            <a:ext cx="8229600" cy="850900"/>
          </a:xfrm>
          <a:noFill/>
        </p:spPr>
        <p:txBody>
          <a:bodyPr/>
          <a:lstStyle/>
          <a:p>
            <a:r>
              <a:rPr lang="nb-NO" smtClean="0"/>
              <a:t>Dagens meny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nb-NO" smtClean="0"/>
              <a:t>Hva er IAGC og hvem er med? </a:t>
            </a:r>
          </a:p>
          <a:p>
            <a:r>
              <a:rPr lang="nb-NO" smtClean="0"/>
              <a:t>Fiskeri &amp; Seismikk - Erfaringer fra 2010</a:t>
            </a:r>
          </a:p>
          <a:p>
            <a:r>
              <a:rPr lang="nb-NO" smtClean="0"/>
              <a:t>Forventet seismisk aktivitet i 2011</a:t>
            </a:r>
          </a:p>
          <a:p>
            <a:r>
              <a:rPr lang="nb-NO" smtClean="0"/>
              <a:t>Støykilder i havet</a:t>
            </a:r>
          </a:p>
          <a:p>
            <a:r>
              <a:rPr lang="nb-NO" smtClean="0"/>
              <a:t>Avbildning under vulkanske lag</a:t>
            </a:r>
          </a:p>
          <a:p>
            <a:r>
              <a:rPr lang="nb-NO" smtClean="0"/>
              <a:t>Annen IAGC aktivitet i 2010-11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2"/>
          <p:cNvSpPr txBox="1">
            <a:spLocks noChangeArrowheads="1"/>
          </p:cNvSpPr>
          <p:nvPr/>
        </p:nvSpPr>
        <p:spPr bwMode="auto">
          <a:xfrm>
            <a:off x="285750" y="71438"/>
            <a:ext cx="8618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200">
                <a:effectLst>
                  <a:outerShdw blurRad="38100" dist="38100" dir="2700000" algn="tl">
                    <a:srgbClr val="000000"/>
                  </a:outerShdw>
                </a:effectLst>
                <a:ea typeface="MS PGothic"/>
                <a:cs typeface="MS PGothic"/>
              </a:rPr>
              <a:t>Basaltlag skjermer for innsyn i geologien under</a:t>
            </a:r>
          </a:p>
        </p:txBody>
      </p:sp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642938"/>
            <a:ext cx="8588375" cy="579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 algn="l">
              <a:defRPr/>
            </a:pPr>
            <a:fld id="{38916B51-8CD9-4027-BEFB-EF2E187B44EF}" type="slidenum">
              <a:rPr lang="en-US"/>
              <a:pPr algn="l">
                <a:defRPr/>
              </a:pPr>
              <a:t>21</a:t>
            </a:fld>
            <a:endParaRPr lang="en-US"/>
          </a:p>
        </p:txBody>
      </p:sp>
      <p:pic>
        <p:nvPicPr>
          <p:cNvPr id="43010" name="Picture 10" descr="WAZpic4"/>
          <p:cNvPicPr>
            <a:picLocks noChangeAspect="1" noChangeArrowheads="1"/>
          </p:cNvPicPr>
          <p:nvPr/>
        </p:nvPicPr>
        <p:blipFill>
          <a:blip r:embed="rId3"/>
          <a:srcRect t="6142" b="6142"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57200" y="76200"/>
            <a:ext cx="8229600" cy="990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nb-NO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Nye innsamlingsmetoder som kan komme til Norsk sokkel: Wide azimuth (vid vinkel)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3012" name="Picture 4" descr="acquisition_tech_x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7138" y="4876800"/>
            <a:ext cx="380206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334000" y="6553200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nb-NO" sz="900">
                <a:effectLst/>
              </a:rPr>
              <a:t>Courtesy WesternGeco</a:t>
            </a:r>
            <a:endParaRPr lang="en-US" sz="900">
              <a:effectLst/>
            </a:endParaRPr>
          </a:p>
          <a:p>
            <a:pPr eaLnBrk="0" hangingPunct="0"/>
            <a:endParaRPr lang="en-US">
              <a:effectLst/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76200" y="6477000"/>
            <a:ext cx="228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nb-NO" sz="900">
                <a:effectLst/>
              </a:rPr>
              <a:t>Courtesy CGGVeritas</a:t>
            </a:r>
            <a:endParaRPr lang="en-US" sz="900">
              <a:effectLst/>
            </a:endParaRPr>
          </a:p>
          <a:p>
            <a:pPr eaLnBrk="0" hangingPunct="0"/>
            <a:endParaRPr lang="en-US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92100"/>
            <a:ext cx="8229600" cy="850900"/>
          </a:xfrm>
          <a:noFill/>
          <a:ln/>
        </p:spPr>
        <p:txBody>
          <a:bodyPr/>
          <a:lstStyle/>
          <a:p>
            <a:r>
              <a:rPr lang="nb-NO" smtClean="0"/>
              <a:t>Dagens meny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ln/>
        </p:spPr>
        <p:txBody>
          <a:bodyPr/>
          <a:lstStyle/>
          <a:p>
            <a:r>
              <a:rPr lang="nb-NO" smtClean="0"/>
              <a:t>Hva er IAGC og hvem er med? </a:t>
            </a:r>
          </a:p>
          <a:p>
            <a:r>
              <a:rPr lang="nb-NO" smtClean="0"/>
              <a:t>Fiskeri &amp; Seismikk - Erfaringer fra 2010</a:t>
            </a:r>
          </a:p>
          <a:p>
            <a:r>
              <a:rPr lang="nb-NO" smtClean="0"/>
              <a:t>Forventet seismisk aktivitet i 2011</a:t>
            </a:r>
          </a:p>
          <a:p>
            <a:r>
              <a:rPr lang="nb-NO" smtClean="0"/>
              <a:t>Støykilder i havet</a:t>
            </a:r>
          </a:p>
          <a:p>
            <a:r>
              <a:rPr lang="nb-NO" smtClean="0"/>
              <a:t>Avbildning under vulkanske lag</a:t>
            </a:r>
          </a:p>
          <a:p>
            <a:r>
              <a:rPr lang="nb-NO" smtClean="0">
                <a:solidFill>
                  <a:schemeClr val="hlink"/>
                </a:solidFill>
              </a:rPr>
              <a:t>Annen IAGC aktivitet i 2010-11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774700"/>
          </a:xfrm>
        </p:spPr>
        <p:txBody>
          <a:bodyPr/>
          <a:lstStyle/>
          <a:p>
            <a:pPr algn="ctr"/>
            <a:r>
              <a:rPr lang="nb-NO" sz="3600" smtClean="0"/>
              <a:t>Andre IAGC saker i 2010-11</a:t>
            </a:r>
            <a:endParaRPr lang="nb-NO" sz="2000" smtClean="0"/>
          </a:p>
        </p:txBody>
      </p:sp>
      <p:sp>
        <p:nvSpPr>
          <p:cNvPr id="28675" name="Content Placeholder 2"/>
          <p:cNvSpPr>
            <a:spLocks/>
          </p:cNvSpPr>
          <p:nvPr/>
        </p:nvSpPr>
        <p:spPr bwMode="auto">
          <a:xfrm>
            <a:off x="381000" y="1371600"/>
            <a:ext cx="8458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85750" indent="-285750" eaLnBrk="0" hangingPunct="0"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r>
              <a:rPr lang="nb-NO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ODs forslag til </a:t>
            </a:r>
            <a:r>
              <a:rPr lang="nb-NO" sz="2400" i="1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Innrapportering, taushetsplikt og ”frigivelse” av geodata</a:t>
            </a:r>
          </a:p>
          <a:p>
            <a:pPr marL="628650" lvl="1" indent="-228600" eaLnBrk="0" hangingPunct="0">
              <a:spcBef>
                <a:spcPct val="20000"/>
              </a:spcBef>
              <a:buFont typeface="Tahoma" pitchFamily="34" charset="0"/>
              <a:buChar char="–"/>
            </a:pPr>
            <a:r>
              <a:rPr lang="nb-NO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Forslag med store konsekvenser for multiklient modellen</a:t>
            </a:r>
            <a:endParaRPr lang="nb-NO" altLang="en-US" sz="24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285750" indent="-285750" eaLnBrk="0" hangingPunct="0">
              <a:spcBef>
                <a:spcPts val="1200"/>
              </a:spcBef>
              <a:buClr>
                <a:schemeClr val="hlink"/>
              </a:buClr>
              <a:buFontTx/>
              <a:buChar char="•"/>
            </a:pPr>
            <a:r>
              <a:rPr lang="nb-NO" alt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Innsyn i egne data levert til ODs database (Diskos)</a:t>
            </a:r>
          </a:p>
          <a:p>
            <a:pPr marL="285750" indent="-285750" eaLnBrk="0" hangingPunct="0">
              <a:spcBef>
                <a:spcPts val="1200"/>
              </a:spcBef>
              <a:buClr>
                <a:schemeClr val="hlink"/>
              </a:buClr>
              <a:buFontTx/>
              <a:buChar char="•"/>
            </a:pPr>
            <a:r>
              <a:rPr lang="nb-NO" sz="24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Myndighetenes planlagte salg av data innsamlet med offentlige midler vil konkurrerer med private selskap i markedet</a:t>
            </a:r>
          </a:p>
          <a:p>
            <a:pPr marL="285750" indent="-285750" eaLnBrk="0" hangingPunct="0">
              <a:spcBef>
                <a:spcPts val="1200"/>
              </a:spcBef>
              <a:buClr>
                <a:schemeClr val="hlink"/>
              </a:buClr>
              <a:buFontTx/>
              <a:buChar char="•"/>
            </a:pPr>
            <a:endParaRPr lang="nb-NO" altLang="en-US" sz="24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285750" indent="-285750" eaLnBrk="0" hangingPunct="0">
              <a:spcBef>
                <a:spcPts val="1200"/>
              </a:spcBef>
              <a:buClr>
                <a:schemeClr val="hlink"/>
              </a:buClr>
              <a:buFontTx/>
              <a:buChar char="•"/>
            </a:pPr>
            <a:r>
              <a:rPr lang="nb-NO" alt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IAGC mener det bør foretas en juridisk gjennomgang på alle disse områdene og vi deltar gjerne i en dialog med myndighetene for å finne gode løsninger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66063-5258-459F-A87E-BF2AB781160D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nb-NO" sz="3200" smtClean="0">
                <a:latin typeface="Arial" charset="0"/>
              </a:rPr>
              <a:t>Oppsummering</a:t>
            </a:r>
            <a:endParaRPr lang="en-US" sz="3200" smtClean="0">
              <a:latin typeface="Arial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2800" smtClean="0">
                <a:latin typeface="Arial" charset="0"/>
              </a:rPr>
              <a:t>IAGC registrerer med glede at 2010 var et godt år for sameksistens på havet.</a:t>
            </a:r>
          </a:p>
          <a:p>
            <a:pPr eaLnBrk="1" hangingPunct="1">
              <a:lnSpc>
                <a:spcPct val="90000"/>
              </a:lnSpc>
            </a:pPr>
            <a:endParaRPr lang="nb-NO" sz="28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b-NO" sz="2800" smtClean="0">
                <a:latin typeface="Arial" charset="0"/>
              </a:rPr>
              <a:t>IAGC forventer økt seismisk aktivitet i 2011</a:t>
            </a:r>
          </a:p>
          <a:p>
            <a:pPr eaLnBrk="1" hangingPunct="1">
              <a:lnSpc>
                <a:spcPct val="90000"/>
              </a:lnSpc>
            </a:pPr>
            <a:endParaRPr lang="nb-NO" sz="28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b-NO" sz="2800" smtClean="0">
                <a:latin typeface="Arial" charset="0"/>
              </a:rPr>
              <a:t>IAGC ønsker en avklaring med myndighetene på en del områder der praksis har utviklet seg uten tilstrekkelig hjemling i norsk lov.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44700"/>
            <a:ext cx="8229600" cy="1384300"/>
          </a:xfrm>
        </p:spPr>
        <p:txBody>
          <a:bodyPr/>
          <a:lstStyle/>
          <a:p>
            <a:pPr algn="ctr"/>
            <a:r>
              <a:rPr lang="nb-NO" smtClean="0"/>
              <a:t>Takk for oppmerksomheten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24400"/>
            <a:ext cx="8229600" cy="1295400"/>
          </a:xfrm>
        </p:spPr>
        <p:txBody>
          <a:bodyPr/>
          <a:lstStyle/>
          <a:p>
            <a:pPr algn="ctr">
              <a:buFontTx/>
              <a:buNone/>
            </a:pPr>
            <a:r>
              <a:rPr lang="nb-NO" sz="1800" i="1" smtClean="0"/>
              <a:t>Stein Åsheim</a:t>
            </a:r>
          </a:p>
          <a:p>
            <a:pPr algn="ctr">
              <a:buFontTx/>
              <a:buNone/>
            </a:pPr>
            <a:r>
              <a:rPr lang="nb-NO" sz="1800" i="1" smtClean="0"/>
              <a:t>IAGC Norge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914400"/>
          </a:xfrm>
          <a:noFill/>
        </p:spPr>
        <p:txBody>
          <a:bodyPr/>
          <a:lstStyle/>
          <a:p>
            <a:pPr algn="ctr"/>
            <a:r>
              <a:rPr lang="nb-NO" sz="3200" smtClean="0"/>
              <a:t>IAGC Norge medlemmer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838200"/>
            <a:ext cx="7543800" cy="1447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defRPr/>
            </a:pPr>
            <a:r>
              <a:rPr lang="nb-NO" sz="1600" smtClean="0">
                <a:solidFill>
                  <a:schemeClr val="hlink"/>
                </a:solidFill>
              </a:rPr>
              <a:t>PGS</a:t>
            </a:r>
            <a:r>
              <a:rPr lang="nb-NO" sz="1600" smtClean="0"/>
              <a:t>. Norsk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nb-NO" sz="1600" smtClean="0"/>
              <a:t>Hovedkontor i Oslo og andre norske kontorer i Bergen og Stavanger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nb-NO" sz="1600" smtClean="0"/>
              <a:t>Totalt 3000  ansatte hvorav 400 i Norge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nb-NO" sz="1600" smtClean="0"/>
              <a:t>16 seismiske skip. 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Char char="•"/>
              <a:defRPr/>
            </a:pPr>
            <a:r>
              <a:rPr lang="nb-NO" sz="1600" smtClean="0"/>
              <a:t>Seismisk utstyr, Innsamling , Prosessering , Reservoar &amp; Multi Client</a:t>
            </a:r>
            <a:endParaRPr lang="en-US" sz="1600" smtClean="0"/>
          </a:p>
        </p:txBody>
      </p:sp>
      <p:pic>
        <p:nvPicPr>
          <p:cNvPr id="18435" name="Picture 11" descr="WesternGeco (www.westerngeco.co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181725"/>
            <a:ext cx="1571625" cy="6762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</p:pic>
      <p:pic>
        <p:nvPicPr>
          <p:cNvPr id="1843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6219825"/>
            <a:ext cx="24860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866775"/>
            <a:ext cx="976313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381250"/>
            <a:ext cx="9906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4" descr="TGS-l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5435600"/>
            <a:ext cx="9906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3200400"/>
            <a:ext cx="10001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22" descr="SeaBird 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0" y="6210300"/>
            <a:ext cx="1828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3" descr="Polarcus_Logo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05000" y="6205538"/>
            <a:ext cx="16764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2" descr="C:\Documents and Settings\jdalene\Desktop\mcg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400" y="4381500"/>
            <a:ext cx="990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1371600" y="2209800"/>
            <a:ext cx="7620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nb-NO" sz="1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Fugro</a:t>
            </a:r>
            <a:r>
              <a:rPr lang="nb-NO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. Nederlandsk.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nb-NO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Hovedkontor i Leidschendam (NL) men for seismikk i Oslo. 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nb-NO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Andre norske kontor i Stavanger,  Haugesund, Bergen og Trondheim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nb-NO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Totalt 13500 ansatte i 50 land hvorav 750 ansatte i Norge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nb-NO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10 seismiske skip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nb-NO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Innsamling , Prosessering , Multi Client, Geoteknikk, Posisjonering, Sjøbunnskartlegging, Oseanografi</a:t>
            </a:r>
            <a:endParaRPr lang="en-US" sz="16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371600" y="4495800"/>
            <a:ext cx="7543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nb-NO" sz="1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WesternGeco</a:t>
            </a:r>
            <a:r>
              <a:rPr lang="nb-NO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. Amerikansk/Norsk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nb-NO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Hovedkontor i  London og norske kontor i Stavanger, Oslo og Knarvik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nb-NO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750 ansatte i Norge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nb-NO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16 seismiske skip</a:t>
            </a:r>
          </a:p>
          <a:p>
            <a:pPr marL="742950" lvl="1" indent="-285750" eaLnBrk="0" hangingPunct="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</a:pPr>
            <a:r>
              <a:rPr lang="nb-NO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Seismisk utstyr, Innsamling , Prosessering , Reservoir &amp; Multi Client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  <a:buFontTx/>
              <a:buChar char="•"/>
            </a:pPr>
            <a:endParaRPr lang="en-US" sz="16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914400"/>
          </a:xfrm>
          <a:noFill/>
        </p:spPr>
        <p:txBody>
          <a:bodyPr/>
          <a:lstStyle/>
          <a:p>
            <a:pPr algn="ctr"/>
            <a:r>
              <a:rPr lang="nb-NO" sz="3200" smtClean="0"/>
              <a:t>IAGC Norge medlemmer</a:t>
            </a: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1981200" y="4495800"/>
            <a:ext cx="701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nb-NO" sz="1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Polarcus</a:t>
            </a:r>
            <a:r>
              <a:rPr lang="nb-NO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. Internasjonalt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nb-NO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Hovedkontor i Dubai. Ingen ansatte i Norge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nb-NO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Nykommer i IAGC fra 2010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nb-NO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4 seismiske skip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nb-NO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Aktive innen innsamling , Prosessering og Multi Client.</a:t>
            </a:r>
            <a:endParaRPr lang="en-US" sz="160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1981200" y="28956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nb-NO" sz="1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SeaBird Exploration. </a:t>
            </a:r>
            <a:r>
              <a:rPr lang="nb-NO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Norsk/Amerikansk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nb-NO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Hovedkontor i Asker og Houston og et norsk kontor i Stavanger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nb-NO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Totalt 600 ansatte hvorav 20 i Stavanger og 40 i Asker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nb-NO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Ingen seismiske skip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nb-NO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Leier inn seismiske skip fra alle seismiske selskaper aktive i Norge.</a:t>
            </a:r>
            <a:endParaRPr lang="nb-NO" sz="16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43023" name="Rectangle 15"/>
          <p:cNvSpPr>
            <a:spLocks noChangeArrowheads="1"/>
          </p:cNvSpPr>
          <p:nvPr/>
        </p:nvSpPr>
        <p:spPr bwMode="auto">
          <a:xfrm>
            <a:off x="1981200" y="838200"/>
            <a:ext cx="6934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nb-NO" sz="1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CGGVeritas.</a:t>
            </a:r>
            <a:r>
              <a:rPr lang="nb-NO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 Fransk selskap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nb-NO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Hovedkontor i Paris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nb-NO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Norske kontor i Bergen, Stavanger, Trondheim, Oslo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nb-NO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Totalt 7500 ansatte hvorav 270 i Norge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nb-NO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18 seismiske skip .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nb-NO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Seismisk utstyr, Innsamling , Prosessering , Reservoar &amp; Multi Client</a:t>
            </a:r>
          </a:p>
        </p:txBody>
      </p:sp>
      <p:pic>
        <p:nvPicPr>
          <p:cNvPr id="19461" name="Picture 11" descr="WesternGeco (www.westerngeco.co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181725"/>
            <a:ext cx="1571625" cy="6762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</p:pic>
      <p:pic>
        <p:nvPicPr>
          <p:cNvPr id="19462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6219825"/>
            <a:ext cx="24860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866775"/>
            <a:ext cx="976313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381250"/>
            <a:ext cx="9906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4" descr="TGS-l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5435600"/>
            <a:ext cx="9906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3200400"/>
            <a:ext cx="10001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22" descr="SeaBird 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0" y="6210300"/>
            <a:ext cx="1828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3" descr="Polarcus_Logo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05000" y="6205538"/>
            <a:ext cx="16764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9" name="Picture 2" descr="C:\Documents and Settings\jdalene\Desktop\mcg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400" y="4381500"/>
            <a:ext cx="990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914400"/>
          </a:xfrm>
          <a:noFill/>
        </p:spPr>
        <p:txBody>
          <a:bodyPr/>
          <a:lstStyle/>
          <a:p>
            <a:pPr algn="ctr"/>
            <a:r>
              <a:rPr lang="nb-NO" sz="3200" smtClean="0"/>
              <a:t>IAGC Norge medlemmer</a:t>
            </a:r>
          </a:p>
        </p:txBody>
      </p:sp>
      <p:pic>
        <p:nvPicPr>
          <p:cNvPr id="20482" name="Picture 11" descr="WesternGeco (www.westerngeco.com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181725"/>
            <a:ext cx="1571625" cy="67627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</p:pic>
      <p:pic>
        <p:nvPicPr>
          <p:cNvPr id="20483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6219825"/>
            <a:ext cx="24860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866775"/>
            <a:ext cx="976313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381250"/>
            <a:ext cx="9906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4" descr="TGS-l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5435600"/>
            <a:ext cx="9906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3200400"/>
            <a:ext cx="10001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22" descr="SeaBird logo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0" y="6210300"/>
            <a:ext cx="1828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3" descr="Polarcus_Logo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05000" y="6205538"/>
            <a:ext cx="16764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2" descr="C:\Documents and Settings\jdalene\Desktop\mcg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2400" y="4381500"/>
            <a:ext cx="990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1371600" y="2438400"/>
            <a:ext cx="7620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nb-NO" sz="1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MultiClient Geophysical</a:t>
            </a:r>
            <a:r>
              <a:rPr lang="nb-NO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. Norsk.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nb-NO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Hovedkontor: Billingstad (Bærum)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nb-NO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Ca 10 ansatte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nb-NO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Ingen seismiske skip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nb-NO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Leier inn skip fra seismiske selskap som er aktive i Norge.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nb-NO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Innsamling, prosessering og salg av seismiske data.</a:t>
            </a: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1371600" y="838200"/>
            <a:ext cx="7620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nb-NO" sz="1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TGS-Nopec</a:t>
            </a:r>
            <a:r>
              <a:rPr lang="nb-NO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. Norsk/Amerikansk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nb-NO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Hovedkontor i Asker og Houston. Har også et kontor i Stavanger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nb-NO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Totalt 600 ansatte,  40 ansatte i Asker og 20 i Stavanger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nb-NO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Ingen egne skip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nb-NO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Leier inn skip fra alle seismiske selskaper som er aktive i Norge.</a:t>
            </a: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1371600" y="4572000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nb-NO" sz="1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Bergen Oilfield Services</a:t>
            </a:r>
            <a:r>
              <a:rPr lang="nb-NO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. Norsk.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nb-NO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Hovedkontor i Bergen og andre norske kontor i Stavanger og Oslo.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nb-NO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Totalt 600 ansatte, inkludert global operasjon.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nb-NO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Ingen seismiske skip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20000"/>
              <a:buFontTx/>
              <a:buChar char="•"/>
              <a:defRPr/>
            </a:pPr>
            <a:r>
              <a:rPr lang="nb-NO" sz="160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Leier inn seismiske skip fra seismiske selskap som er aktive i Norge.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92100"/>
            <a:ext cx="8229600" cy="850900"/>
          </a:xfrm>
          <a:noFill/>
        </p:spPr>
        <p:txBody>
          <a:bodyPr/>
          <a:lstStyle/>
          <a:p>
            <a:r>
              <a:rPr lang="nb-NO" smtClean="0"/>
              <a:t>Dagens meny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nb-NO" smtClean="0"/>
              <a:t>Hva er IAGC og hvem er med? </a:t>
            </a:r>
          </a:p>
          <a:p>
            <a:r>
              <a:rPr lang="nb-NO" smtClean="0">
                <a:solidFill>
                  <a:schemeClr val="hlink"/>
                </a:solidFill>
              </a:rPr>
              <a:t>Fiskeri &amp; Seismikk - Erfaringer fra 2010</a:t>
            </a:r>
          </a:p>
          <a:p>
            <a:r>
              <a:rPr lang="nb-NO" smtClean="0"/>
              <a:t>Forventet seismisk aktivitet i 2011</a:t>
            </a:r>
          </a:p>
          <a:p>
            <a:r>
              <a:rPr lang="nb-NO" smtClean="0"/>
              <a:t>Støykilder i havet</a:t>
            </a:r>
          </a:p>
          <a:p>
            <a:r>
              <a:rPr lang="nb-NO" smtClean="0"/>
              <a:t>Avbildning under vulkanske lag</a:t>
            </a:r>
          </a:p>
          <a:p>
            <a:r>
              <a:rPr lang="nb-NO" smtClean="0"/>
              <a:t>Annen IAGC aktivitet i 2010-11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 noGrp="1"/>
          </p:cNvSpPr>
          <p:nvPr/>
        </p:nvSpPr>
        <p:spPr bwMode="auto">
          <a:xfrm>
            <a:off x="6172200" y="624840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24172B1-BD83-456D-9ACE-89EF5EC437DB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defRPr/>
              </a:pPr>
              <a:t>7</a:t>
            </a:fld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nb-NO" sz="3200" smtClean="0">
                <a:latin typeface="Arial" charset="0"/>
              </a:rPr>
              <a:t>Fokus på den fiskerikyndiges rolle</a:t>
            </a:r>
            <a:endParaRPr lang="en-US" sz="3200" smtClean="0">
              <a:latin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304800" y="1295400"/>
            <a:ext cx="5410200" cy="5105400"/>
          </a:xfrm>
        </p:spPr>
        <p:txBody>
          <a:bodyPr/>
          <a:lstStyle/>
          <a:p>
            <a:pPr eaLnBrk="1" hangingPunct="1"/>
            <a:r>
              <a:rPr lang="nb-NO" sz="2400" smtClean="0"/>
              <a:t>Bakgrunn</a:t>
            </a:r>
          </a:p>
          <a:p>
            <a:pPr lvl="1" eaLnBrk="1" hangingPunct="1"/>
            <a:r>
              <a:rPr lang="nb-NO" sz="1800" smtClean="0"/>
              <a:t>Stort fokus på fiskerikyndiges rolle i 2009</a:t>
            </a:r>
          </a:p>
          <a:p>
            <a:pPr lvl="1" eaLnBrk="1" hangingPunct="1"/>
            <a:r>
              <a:rPr lang="nb-NO" sz="1800" smtClean="0"/>
              <a:t>OD/FD starter sertifisering av fiskerikyndige i februar 2009</a:t>
            </a:r>
          </a:p>
          <a:p>
            <a:pPr lvl="2" eaLnBrk="1" hangingPunct="1"/>
            <a:r>
              <a:rPr lang="nb-NO" sz="1600" smtClean="0"/>
              <a:t>Stor innsats fra OD og FD</a:t>
            </a:r>
          </a:p>
          <a:p>
            <a:pPr lvl="1" eaLnBrk="1" hangingPunct="1"/>
            <a:r>
              <a:rPr lang="nb-NO" sz="1800" smtClean="0"/>
              <a:t>OD ba OLF &amp; IAGC om å følge oppe dette.</a:t>
            </a:r>
          </a:p>
          <a:p>
            <a:pPr lvl="2" eaLnBrk="1" hangingPunct="1"/>
            <a:r>
              <a:rPr lang="nb-NO" sz="1600" smtClean="0"/>
              <a:t>Ta aksjoner for at fiskerikyndige ble mer integrert om bord</a:t>
            </a:r>
          </a:p>
          <a:p>
            <a:pPr lvl="2" eaLnBrk="1" hangingPunct="1"/>
            <a:r>
              <a:rPr lang="nb-NO" sz="1600" smtClean="0"/>
              <a:t>La FK bli involvert i planleggingen før og under toktet</a:t>
            </a:r>
          </a:p>
          <a:p>
            <a:pPr lvl="1" eaLnBrk="1" hangingPunct="1"/>
            <a:r>
              <a:rPr lang="nb-NO" sz="1800" smtClean="0"/>
              <a:t>OLF &amp; IAGC utarbeider retningslinjer for inkludering av fiskerikyndige</a:t>
            </a:r>
          </a:p>
          <a:p>
            <a:pPr lvl="2" eaLnBrk="1" hangingPunct="1"/>
            <a:r>
              <a:rPr lang="nb-NO" sz="1600" smtClean="0"/>
              <a:t>Implementert i september 2009</a:t>
            </a:r>
          </a:p>
        </p:txBody>
      </p:sp>
      <p:pic>
        <p:nvPicPr>
          <p:cNvPr id="5018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752600"/>
            <a:ext cx="327818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 noGrp="1"/>
          </p:cNvSpPr>
          <p:nvPr/>
        </p:nvSpPr>
        <p:spPr bwMode="auto">
          <a:xfrm>
            <a:off x="6172200" y="624840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98837F5-2772-41A0-93F5-E2542B3010C8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defRPr/>
              </a:pPr>
              <a:t>8</a:t>
            </a:fld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260350" y="936625"/>
            <a:ext cx="6172200" cy="54102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nb-NO" sz="2400" smtClean="0"/>
          </a:p>
          <a:p>
            <a:pPr marL="0" indent="0" eaLnBrk="1" hangingPunct="1"/>
            <a:r>
              <a:rPr lang="nb-NO" sz="2400" smtClean="0"/>
              <a:t> Retningslinjenes formål</a:t>
            </a:r>
          </a:p>
          <a:p>
            <a:pPr lvl="1" eaLnBrk="1" hangingPunct="1"/>
            <a:r>
              <a:rPr lang="nb-NO" sz="1800" smtClean="0"/>
              <a:t>Aktiv involvering i planlegging og gjennomføring</a:t>
            </a:r>
          </a:p>
          <a:p>
            <a:pPr lvl="2" eaLnBrk="1" hangingPunct="1"/>
            <a:r>
              <a:rPr lang="nb-NO" sz="1600" smtClean="0">
                <a:sym typeface="Wingdings" pitchFamily="2" charset="2"/>
              </a:rPr>
              <a:t>Bidra til god sameksistens</a:t>
            </a:r>
            <a:endParaRPr lang="nb-NO" sz="1600" smtClean="0"/>
          </a:p>
          <a:p>
            <a:pPr lvl="1" eaLnBrk="1" hangingPunct="1"/>
            <a:r>
              <a:rPr lang="nb-NO" sz="1800" smtClean="0"/>
              <a:t>Sikre at FK har gode og forutsigbare arbeidsvilkår</a:t>
            </a:r>
          </a:p>
          <a:p>
            <a:pPr lvl="2" eaLnBrk="1" hangingPunct="1"/>
            <a:r>
              <a:rPr lang="nb-NO" sz="1600" smtClean="0">
                <a:sym typeface="Wingdings" pitchFamily="2" charset="2"/>
              </a:rPr>
              <a:t>Effektiv kommunikasjon</a:t>
            </a:r>
            <a:endParaRPr lang="nb-NO" sz="1600" smtClean="0"/>
          </a:p>
          <a:p>
            <a:pPr lvl="1" eaLnBrk="1" hangingPunct="1"/>
            <a:r>
              <a:rPr lang="nb-NO" sz="1800" smtClean="0"/>
              <a:t>Sikre uavhengig rolle</a:t>
            </a:r>
          </a:p>
          <a:p>
            <a:pPr lvl="2" eaLnBrk="1" hangingPunct="1"/>
            <a:r>
              <a:rPr lang="nb-NO" sz="1600" smtClean="0">
                <a:sym typeface="Wingdings" pitchFamily="2" charset="2"/>
              </a:rPr>
              <a:t>FK er en representant for myndighetene</a:t>
            </a:r>
          </a:p>
          <a:p>
            <a:pPr lvl="2" eaLnBrk="1" hangingPunct="1"/>
            <a:r>
              <a:rPr lang="nb-NO" sz="1600" smtClean="0">
                <a:sym typeface="Wingdings" pitchFamily="2" charset="2"/>
              </a:rPr>
              <a:t>Rådgivende funksjon på fritt grunnlag</a:t>
            </a:r>
            <a:endParaRPr lang="nb-NO" sz="1600" smtClean="0"/>
          </a:p>
          <a:p>
            <a:pPr lvl="1" eaLnBrk="1" hangingPunct="1"/>
            <a:r>
              <a:rPr lang="nb-NO" sz="1800" smtClean="0"/>
              <a:t>Øke kunnskapen om fiskerimetoder, aktivitet og arealbruk</a:t>
            </a:r>
          </a:p>
          <a:p>
            <a:pPr lvl="2" eaLnBrk="1" hangingPunct="1"/>
            <a:r>
              <a:rPr lang="nb-NO" sz="1600" smtClean="0">
                <a:sym typeface="Wingdings" pitchFamily="2" charset="2"/>
              </a:rPr>
              <a:t>Nyttig for ansvarshavende på seismikkfartøyene.</a:t>
            </a:r>
          </a:p>
          <a:p>
            <a:pPr lvl="2" eaLnBrk="1" hangingPunct="1"/>
            <a:endParaRPr lang="nb-NO" sz="1600" smtClean="0">
              <a:sym typeface="Wingdings" pitchFamily="2" charset="2"/>
            </a:endParaRPr>
          </a:p>
          <a:p>
            <a:pPr marL="0" indent="0" eaLnBrk="1" hangingPunct="1"/>
            <a:r>
              <a:rPr lang="nb-NO" sz="2400" smtClean="0">
                <a:sym typeface="Wingdings" pitchFamily="2" charset="2"/>
              </a:rPr>
              <a:t> Overordnet Ansvar </a:t>
            </a:r>
          </a:p>
          <a:p>
            <a:pPr lvl="1" eaLnBrk="1" hangingPunct="1"/>
            <a:r>
              <a:rPr lang="nb-NO" sz="2000" smtClean="0"/>
              <a:t> Operatøren skal pålegge utførende selskap å   etterleve disse retningslinjer. </a:t>
            </a:r>
          </a:p>
        </p:txBody>
      </p:sp>
      <p:pic>
        <p:nvPicPr>
          <p:cNvPr id="5222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9213" y="1295400"/>
            <a:ext cx="24765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nb-NO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Fokus på den fiskerikyndiges rolle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 noGrp="1"/>
          </p:cNvSpPr>
          <p:nvPr/>
        </p:nvSpPr>
        <p:spPr bwMode="auto">
          <a:xfrm>
            <a:off x="6172200" y="624840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02342F6-0603-4970-A764-B4286505A8D2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</a:rPr>
              <a:pPr algn="r">
                <a:defRPr/>
              </a:pPr>
              <a:t>9</a:t>
            </a:fld>
            <a:endParaRPr lang="en-US" sz="1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152400" y="1143000"/>
            <a:ext cx="8839200" cy="5413375"/>
          </a:xfrm>
        </p:spPr>
        <p:txBody>
          <a:bodyPr/>
          <a:lstStyle/>
          <a:p>
            <a:pPr eaLnBrk="1" hangingPunct="1"/>
            <a:r>
              <a:rPr lang="nb-NO" sz="2400" smtClean="0"/>
              <a:t>Har vi sett noe effekt av alt dette?</a:t>
            </a:r>
          </a:p>
          <a:p>
            <a:pPr marL="800100" lvl="1" indent="-342900" eaLnBrk="1" hangingPunct="1">
              <a:buFont typeface="Tahoma" pitchFamily="34" charset="0"/>
              <a:buAutoNum type="arabicPeriod"/>
            </a:pPr>
            <a:r>
              <a:rPr lang="nb-NO" sz="1800" smtClean="0"/>
              <a:t>Har fiskerkyndig deltatt på oppstartsmøtet? 				</a:t>
            </a:r>
            <a:r>
              <a:rPr lang="nb-NO" sz="1800" smtClean="0">
                <a:solidFill>
                  <a:srgbClr val="FFFF00"/>
                </a:solidFill>
              </a:rPr>
              <a:t>JA</a:t>
            </a:r>
          </a:p>
          <a:p>
            <a:pPr marL="800100" lvl="1" indent="-342900" eaLnBrk="1" hangingPunct="1">
              <a:buFont typeface="Tahoma" pitchFamily="34" charset="0"/>
              <a:buAutoNum type="arabicPeriod"/>
            </a:pPr>
            <a:r>
              <a:rPr lang="nb-NO" sz="1800" smtClean="0"/>
              <a:t>Har fiskerikyndigs rolle blitt presentert i oppstartsmøtet? 		</a:t>
            </a:r>
            <a:r>
              <a:rPr lang="nb-NO" sz="1800" smtClean="0">
                <a:solidFill>
                  <a:srgbClr val="FFFF00"/>
                </a:solidFill>
              </a:rPr>
              <a:t>JA</a:t>
            </a:r>
          </a:p>
          <a:p>
            <a:pPr marL="800100" lvl="1" indent="-342900" eaLnBrk="1" hangingPunct="1">
              <a:buFont typeface="Tahoma" pitchFamily="34" charset="0"/>
              <a:buAutoNum type="arabicPeriod"/>
            </a:pPr>
            <a:r>
              <a:rPr lang="nb-NO" sz="1800" smtClean="0"/>
              <a:t>Har fiskerikyndig gitt en oversikt over forventet fiskeraktivitet og 		fangstmetoder; i oppstartsmøtet? 					</a:t>
            </a:r>
            <a:r>
              <a:rPr lang="nb-NO" sz="1800" smtClean="0">
                <a:solidFill>
                  <a:srgbClr val="FFFF00"/>
                </a:solidFill>
              </a:rPr>
              <a:t>JA</a:t>
            </a:r>
          </a:p>
          <a:p>
            <a:pPr marL="800100" lvl="1" indent="-342900" eaLnBrk="1" hangingPunct="1">
              <a:buFont typeface="Tahoma" pitchFamily="34" charset="0"/>
              <a:buAutoNum type="arabicPeriod"/>
            </a:pPr>
            <a:r>
              <a:rPr lang="nb-NO" sz="1800" smtClean="0"/>
              <a:t>Har fiskerikyndig blitt inkludert i prosjektplanen? 			</a:t>
            </a:r>
            <a:r>
              <a:rPr lang="nb-NO" sz="1800" smtClean="0">
                <a:solidFill>
                  <a:srgbClr val="FFFF00"/>
                </a:solidFill>
              </a:rPr>
              <a:t>JA</a:t>
            </a:r>
          </a:p>
          <a:p>
            <a:pPr marL="800100" lvl="1" indent="-342900" eaLnBrk="1" hangingPunct="1">
              <a:buFont typeface="Tahoma" pitchFamily="34" charset="0"/>
              <a:buAutoNum type="arabicPeriod"/>
            </a:pPr>
            <a:r>
              <a:rPr lang="nb-NO" sz="1800" smtClean="0"/>
              <a:t>Har sluttrapporten fra fiskerikyndige blitt sent til seimikkselskapet? 	</a:t>
            </a:r>
            <a:r>
              <a:rPr lang="nb-NO" sz="1800" smtClean="0">
                <a:solidFill>
                  <a:srgbClr val="FFFF00"/>
                </a:solidFill>
              </a:rPr>
              <a:t>JA</a:t>
            </a:r>
          </a:p>
          <a:p>
            <a:pPr marL="800100" lvl="1" indent="-342900" eaLnBrk="1" hangingPunct="1">
              <a:buFont typeface="Tahoma" pitchFamily="34" charset="0"/>
              <a:buAutoNum type="arabicPeriod"/>
            </a:pPr>
            <a:r>
              <a:rPr lang="nb-NO" sz="1800" smtClean="0"/>
              <a:t>Har fiskerikyndig fått enmannslugar? I den grad det var mulig, 		</a:t>
            </a:r>
            <a:r>
              <a:rPr lang="nb-NO" sz="1800" smtClean="0">
                <a:solidFill>
                  <a:srgbClr val="FFFF00"/>
                </a:solidFill>
              </a:rPr>
              <a:t>JA</a:t>
            </a:r>
            <a:r>
              <a:rPr lang="nb-NO" sz="1800" smtClean="0"/>
              <a:t>.</a:t>
            </a:r>
          </a:p>
          <a:p>
            <a:pPr marL="800100" lvl="1" indent="-342900" eaLnBrk="1" hangingPunct="1">
              <a:buFont typeface="Tahoma" pitchFamily="34" charset="0"/>
              <a:buNone/>
            </a:pPr>
            <a:r>
              <a:rPr lang="nb-NO" sz="1800" smtClean="0">
                <a:solidFill>
                  <a:srgbClr val="FFFF00"/>
                </a:solidFill>
              </a:rPr>
              <a:t>	På gamle båter med begrenset plass, har det vært 2-mans lugar</a:t>
            </a:r>
            <a:r>
              <a:rPr lang="nb-NO" sz="1800" smtClean="0"/>
              <a:t>.</a:t>
            </a:r>
          </a:p>
          <a:p>
            <a:pPr marL="800100" lvl="1" indent="-342900" eaLnBrk="1" hangingPunct="1"/>
            <a:endParaRPr lang="nb-NO" sz="1800" smtClean="0"/>
          </a:p>
          <a:p>
            <a:pPr marL="800100" lvl="1" indent="-342900" eaLnBrk="1" hangingPunct="1"/>
            <a:endParaRPr lang="nb-NO" sz="1800" smtClean="0"/>
          </a:p>
          <a:p>
            <a:pPr marL="800100" lvl="1" indent="-342900" eaLnBrk="1" hangingPunct="1">
              <a:buFont typeface="Tahoma" pitchFamily="34" charset="0"/>
              <a:buNone/>
            </a:pPr>
            <a:r>
              <a:rPr lang="nb-NO" sz="2400" b="1" smtClean="0">
                <a:solidFill>
                  <a:schemeClr val="hlink"/>
                </a:solidFill>
              </a:rPr>
              <a:t>Ingen store konflikter rapportert i 2009 eller 2010</a:t>
            </a: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nb-NO" sz="3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Fokus på den fiskerikyndiges rolle</a:t>
            </a: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7573</TotalTime>
  <Words>1141</Words>
  <Application>Microsoft Office PowerPoint</Application>
  <PresentationFormat>On-screen Show (4:3)</PresentationFormat>
  <Paragraphs>209</Paragraphs>
  <Slides>25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Tahoma</vt:lpstr>
      <vt:lpstr>Wingdings</vt:lpstr>
      <vt:lpstr>MS PGothic</vt:lpstr>
      <vt:lpstr>Ocean</vt:lpstr>
      <vt:lpstr>Ocean</vt:lpstr>
      <vt:lpstr>Chart</vt:lpstr>
      <vt:lpstr>Fisk &amp; Seismikk  Erfaringer fra Seismikkindustrien  Bergen, 24. mars 2011</vt:lpstr>
      <vt:lpstr>Dagens meny</vt:lpstr>
      <vt:lpstr>IAGC Norge medlemmer</vt:lpstr>
      <vt:lpstr>IAGC Norge medlemmer</vt:lpstr>
      <vt:lpstr>IAGC Norge medlemmer</vt:lpstr>
      <vt:lpstr>Dagens meny</vt:lpstr>
      <vt:lpstr>Fokus på den fiskerikyndiges rolle</vt:lpstr>
      <vt:lpstr>Slide 8</vt:lpstr>
      <vt:lpstr>Slide 9</vt:lpstr>
      <vt:lpstr>Dagens meny</vt:lpstr>
      <vt:lpstr>IAGCs forventede oppdrag i Norge 2011</vt:lpstr>
      <vt:lpstr>IAGCs forventede oppdrag i Norge 2011</vt:lpstr>
      <vt:lpstr>Dagens meny</vt:lpstr>
      <vt:lpstr>Støyforurensing av havet</vt:lpstr>
      <vt:lpstr>Seismisk lyd i havet</vt:lpstr>
      <vt:lpstr>Eksempel på lydfordeling over 10 sekunder</vt:lpstr>
      <vt:lpstr>Dagens meny</vt:lpstr>
      <vt:lpstr>Seismikkmetoder for avbildning</vt:lpstr>
      <vt:lpstr>Slide 19</vt:lpstr>
      <vt:lpstr>Slide 20</vt:lpstr>
      <vt:lpstr>Slide 21</vt:lpstr>
      <vt:lpstr>Dagens meny</vt:lpstr>
      <vt:lpstr>Andre IAGC saker i 2010-11</vt:lpstr>
      <vt:lpstr>Oppsummering</vt:lpstr>
      <vt:lpstr>Takk for oppmerksomheten</vt:lpstr>
    </vt:vector>
  </TitlesOfParts>
  <Company>TGS-NOPEC Geophysical Company 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Fisk &amp; Seismikk</dc:title>
  <dc:creator>Stein Ove Isaksen</dc:creator>
  <cp:lastModifiedBy>steinaa</cp:lastModifiedBy>
  <cp:revision>323</cp:revision>
  <dcterms:created xsi:type="dcterms:W3CDTF">2008-02-19T13:30:53Z</dcterms:created>
  <dcterms:modified xsi:type="dcterms:W3CDTF">2011-03-23T23:07:29Z</dcterms:modified>
</cp:coreProperties>
</file>